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8288000" cy="10287000"/>
  <p:notesSz cx="6858000" cy="9144000"/>
  <p:embeddedFontLst>
    <p:embeddedFont>
      <p:font typeface="Biski" pitchFamily="2" charset="-34"/>
      <p:regular r:id="rId23"/>
    </p:embeddedFont>
    <p:embeddedFont>
      <p:font typeface="Canva Sans" panose="020B0503030501040103" pitchFamily="34" charset="0"/>
      <p:regular r:id="rId24"/>
    </p:embeddedFont>
    <p:embeddedFont>
      <p:font typeface="Canva Sans Bold" panose="020B0803030501040103" pitchFamily="34" charset="0"/>
      <p:regular r:id="rId25"/>
      <p:bold r:id="rId26"/>
    </p:embeddedFont>
    <p:embeddedFont>
      <p:font typeface="Codec Pro" pitchFamily="2" charset="0"/>
      <p:regular r:id="rId27"/>
    </p:embeddedFont>
    <p:embeddedFont>
      <p:font typeface="Garet" pitchFamily="2" charset="77"/>
      <p:regular r:id="rId28"/>
    </p:embeddedFont>
    <p:embeddedFont>
      <p:font typeface="Garet Bold" pitchFamily="2" charset="77"/>
      <p:regular r:id="rId29"/>
      <p:bold r:id="rId30"/>
    </p:embeddedFont>
    <p:embeddedFont>
      <p:font typeface="Garet Light" pitchFamily="2" charset="77"/>
      <p:regular r:id="rId31"/>
    </p:embeddedFont>
    <p:embeddedFont>
      <p:font typeface="Poppins" pitchFamily="2" charset="77"/>
      <p:regular r:id="rId32"/>
    </p:embeddedFont>
    <p:embeddedFont>
      <p:font typeface="Poppins Bold" pitchFamily="2" charset="77"/>
      <p:regular r:id="rId33"/>
      <p:bold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578" autoAdjust="0"/>
  </p:normalViewPr>
  <p:slideViewPr>
    <p:cSldViewPr>
      <p:cViewPr>
        <p:scale>
          <a:sx n="70" d="100"/>
          <a:sy n="70" d="100"/>
        </p:scale>
        <p:origin x="840" y="2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54764" y="2268152"/>
            <a:ext cx="21215842" cy="11964886"/>
          </a:xfrm>
          <a:custGeom>
            <a:avLst/>
            <a:gdLst/>
            <a:ahLst/>
            <a:cxnLst/>
            <a:rect l="l" t="t" r="r" b="b"/>
            <a:pathLst>
              <a:path w="21215842" h="11964886">
                <a:moveTo>
                  <a:pt x="0" y="0"/>
                </a:moveTo>
                <a:lnTo>
                  <a:pt x="21215842" y="0"/>
                </a:lnTo>
                <a:lnTo>
                  <a:pt x="21215842" y="11964886"/>
                </a:lnTo>
                <a:lnTo>
                  <a:pt x="0" y="119648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0" y="-1295471"/>
            <a:ext cx="18288000" cy="12161520"/>
          </a:xfrm>
          <a:custGeom>
            <a:avLst/>
            <a:gdLst/>
            <a:ahLst/>
            <a:cxnLst/>
            <a:rect l="l" t="t" r="r" b="b"/>
            <a:pathLst>
              <a:path w="18288000" h="12161520">
                <a:moveTo>
                  <a:pt x="0" y="0"/>
                </a:moveTo>
                <a:lnTo>
                  <a:pt x="18288000" y="0"/>
                </a:lnTo>
                <a:lnTo>
                  <a:pt x="18288000" y="12161520"/>
                </a:lnTo>
                <a:lnTo>
                  <a:pt x="0" y="121615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1793924"/>
            <a:ext cx="18288000" cy="6722373"/>
            <a:chOff x="0" y="0"/>
            <a:chExt cx="4816593" cy="177050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1770502"/>
            </a:xfrm>
            <a:custGeom>
              <a:avLst/>
              <a:gdLst/>
              <a:ahLst/>
              <a:cxnLst/>
              <a:rect l="l" t="t" r="r" b="b"/>
              <a:pathLst>
                <a:path w="4816592" h="1770502">
                  <a:moveTo>
                    <a:pt x="0" y="0"/>
                  </a:moveTo>
                  <a:lnTo>
                    <a:pt x="4816592" y="0"/>
                  </a:lnTo>
                  <a:lnTo>
                    <a:pt x="4816592" y="1770502"/>
                  </a:lnTo>
                  <a:lnTo>
                    <a:pt x="0" y="1770502"/>
                  </a:ln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816593" cy="18086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290323" y="5388734"/>
            <a:ext cx="9280606" cy="1041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4"/>
              </a:lnSpc>
              <a:spcBef>
                <a:spcPct val="0"/>
              </a:spcBef>
            </a:pPr>
            <a:r>
              <a:rPr lang="en-US" sz="2852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SENTIMENT ANALYSIS OF THE BASQUE PARLIAMENT  SPEECH CORPUS 1.0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247482" y="6716443"/>
            <a:ext cx="1793035" cy="313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44"/>
              </a:lnSpc>
              <a:spcBef>
                <a:spcPct val="0"/>
              </a:spcBef>
            </a:pPr>
            <a:r>
              <a:rPr lang="en-US" sz="188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presented by: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009007" y="7306636"/>
            <a:ext cx="4269986" cy="799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78"/>
              </a:lnSpc>
            </a:pPr>
            <a:r>
              <a:rPr lang="en-US" sz="2341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Claire McLean</a:t>
            </a:r>
          </a:p>
          <a:p>
            <a:pPr algn="ctr">
              <a:lnSpc>
                <a:spcPts val="3278"/>
              </a:lnSpc>
              <a:spcBef>
                <a:spcPct val="0"/>
              </a:spcBef>
            </a:pPr>
            <a:r>
              <a:rPr lang="en-US" sz="2341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University of Pittsburgh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18620" y="2458652"/>
            <a:ext cx="15450759" cy="2722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36"/>
              </a:lnSpc>
            </a:pPr>
            <a:r>
              <a:rPr lang="en-US" sz="10436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An Emotional Landscape of Euskara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9168" y="9569147"/>
            <a:ext cx="18537168" cy="717853"/>
            <a:chOff x="0" y="0"/>
            <a:chExt cx="4882217" cy="1890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82217" cy="189064"/>
            </a:xfrm>
            <a:custGeom>
              <a:avLst/>
              <a:gdLst/>
              <a:ahLst/>
              <a:cxnLst/>
              <a:rect l="l" t="t" r="r" b="b"/>
              <a:pathLst>
                <a:path w="4882217" h="189064">
                  <a:moveTo>
                    <a:pt x="2924" y="0"/>
                  </a:moveTo>
                  <a:lnTo>
                    <a:pt x="4879294" y="0"/>
                  </a:lnTo>
                  <a:cubicBezTo>
                    <a:pt x="4880908" y="0"/>
                    <a:pt x="4882217" y="1309"/>
                    <a:pt x="4882217" y="2924"/>
                  </a:cubicBezTo>
                  <a:lnTo>
                    <a:pt x="4882217" y="186141"/>
                  </a:lnTo>
                  <a:cubicBezTo>
                    <a:pt x="4882217" y="187755"/>
                    <a:pt x="4880908" y="189064"/>
                    <a:pt x="4879294" y="189064"/>
                  </a:cubicBezTo>
                  <a:lnTo>
                    <a:pt x="2924" y="189064"/>
                  </a:lnTo>
                  <a:cubicBezTo>
                    <a:pt x="1309" y="189064"/>
                    <a:pt x="0" y="187755"/>
                    <a:pt x="0" y="186141"/>
                  </a:cubicBezTo>
                  <a:lnTo>
                    <a:pt x="0" y="2924"/>
                  </a:lnTo>
                  <a:cubicBezTo>
                    <a:pt x="0" y="1309"/>
                    <a:pt x="1309" y="0"/>
                    <a:pt x="2924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82217" cy="2271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1268847"/>
            <a:ext cx="12897523" cy="7989453"/>
          </a:xfrm>
          <a:custGeom>
            <a:avLst/>
            <a:gdLst/>
            <a:ahLst/>
            <a:cxnLst/>
            <a:rect l="l" t="t" r="r" b="b"/>
            <a:pathLst>
              <a:path w="12897523" h="7989453">
                <a:moveTo>
                  <a:pt x="0" y="0"/>
                </a:moveTo>
                <a:lnTo>
                  <a:pt x="12897523" y="0"/>
                </a:lnTo>
                <a:lnTo>
                  <a:pt x="12897523" y="7989453"/>
                </a:lnTo>
                <a:lnTo>
                  <a:pt x="0" y="79894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2897523" y="2676000"/>
            <a:ext cx="5193966" cy="5175148"/>
          </a:xfrm>
          <a:custGeom>
            <a:avLst/>
            <a:gdLst/>
            <a:ahLst/>
            <a:cxnLst/>
            <a:rect l="l" t="t" r="r" b="b"/>
            <a:pathLst>
              <a:path w="5193966" h="5175148">
                <a:moveTo>
                  <a:pt x="0" y="0"/>
                </a:moveTo>
                <a:lnTo>
                  <a:pt x="5193966" y="0"/>
                </a:lnTo>
                <a:lnTo>
                  <a:pt x="5193966" y="5175148"/>
                </a:lnTo>
                <a:lnTo>
                  <a:pt x="0" y="517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6875392" y="9593763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10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141603"/>
            <a:ext cx="8509324" cy="887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Alegría (Happiness, n&gt;5)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3930" y="9719603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49824" y="547369"/>
            <a:ext cx="8541666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Most frequent: ‘bien’ (good/well)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9168" y="9569147"/>
            <a:ext cx="18537168" cy="717853"/>
            <a:chOff x="0" y="0"/>
            <a:chExt cx="4882217" cy="1890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82217" cy="189064"/>
            </a:xfrm>
            <a:custGeom>
              <a:avLst/>
              <a:gdLst/>
              <a:ahLst/>
              <a:cxnLst/>
              <a:rect l="l" t="t" r="r" b="b"/>
              <a:pathLst>
                <a:path w="4882217" h="189064">
                  <a:moveTo>
                    <a:pt x="2924" y="0"/>
                  </a:moveTo>
                  <a:lnTo>
                    <a:pt x="4879294" y="0"/>
                  </a:lnTo>
                  <a:cubicBezTo>
                    <a:pt x="4880908" y="0"/>
                    <a:pt x="4882217" y="1309"/>
                    <a:pt x="4882217" y="2924"/>
                  </a:cubicBezTo>
                  <a:lnTo>
                    <a:pt x="4882217" y="186141"/>
                  </a:lnTo>
                  <a:cubicBezTo>
                    <a:pt x="4882217" y="187755"/>
                    <a:pt x="4880908" y="189064"/>
                    <a:pt x="4879294" y="189064"/>
                  </a:cubicBezTo>
                  <a:lnTo>
                    <a:pt x="2924" y="189064"/>
                  </a:lnTo>
                  <a:cubicBezTo>
                    <a:pt x="1309" y="189064"/>
                    <a:pt x="0" y="187755"/>
                    <a:pt x="0" y="186141"/>
                  </a:cubicBezTo>
                  <a:lnTo>
                    <a:pt x="0" y="2924"/>
                  </a:lnTo>
                  <a:cubicBezTo>
                    <a:pt x="0" y="1309"/>
                    <a:pt x="1309" y="0"/>
                    <a:pt x="2924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82217" cy="2271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152" y="1400999"/>
            <a:ext cx="12891852" cy="7956114"/>
          </a:xfrm>
          <a:custGeom>
            <a:avLst/>
            <a:gdLst/>
            <a:ahLst/>
            <a:cxnLst/>
            <a:rect l="l" t="t" r="r" b="b"/>
            <a:pathLst>
              <a:path w="12891852" h="7956114">
                <a:moveTo>
                  <a:pt x="0" y="0"/>
                </a:moveTo>
                <a:lnTo>
                  <a:pt x="12891851" y="0"/>
                </a:lnTo>
                <a:lnTo>
                  <a:pt x="12891851" y="7956114"/>
                </a:lnTo>
                <a:lnTo>
                  <a:pt x="0" y="79561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3286856" y="2674427"/>
            <a:ext cx="4634259" cy="4938145"/>
          </a:xfrm>
          <a:custGeom>
            <a:avLst/>
            <a:gdLst/>
            <a:ahLst/>
            <a:cxnLst/>
            <a:rect l="l" t="t" r="r" b="b"/>
            <a:pathLst>
              <a:path w="4634259" h="4938145">
                <a:moveTo>
                  <a:pt x="0" y="0"/>
                </a:moveTo>
                <a:lnTo>
                  <a:pt x="4634260" y="0"/>
                </a:lnTo>
                <a:lnTo>
                  <a:pt x="4634260" y="4938146"/>
                </a:lnTo>
                <a:lnTo>
                  <a:pt x="0" y="4938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6875392" y="9593763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11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76812" y="301867"/>
            <a:ext cx="4909588" cy="8870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 b="1" dirty="0" err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Enojo</a:t>
            </a:r>
            <a:r>
              <a:rPr lang="en-US" sz="5199" b="1" dirty="0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(Anger)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3930" y="9719603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49824" y="547369"/>
            <a:ext cx="8541666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Most frequent: ‘cuenta’ (account)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9168" y="9569147"/>
            <a:ext cx="18537168" cy="717853"/>
            <a:chOff x="0" y="0"/>
            <a:chExt cx="4882217" cy="1890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82217" cy="189064"/>
            </a:xfrm>
            <a:custGeom>
              <a:avLst/>
              <a:gdLst/>
              <a:ahLst/>
              <a:cxnLst/>
              <a:rect l="l" t="t" r="r" b="b"/>
              <a:pathLst>
                <a:path w="4882217" h="189064">
                  <a:moveTo>
                    <a:pt x="2924" y="0"/>
                  </a:moveTo>
                  <a:lnTo>
                    <a:pt x="4879294" y="0"/>
                  </a:lnTo>
                  <a:cubicBezTo>
                    <a:pt x="4880908" y="0"/>
                    <a:pt x="4882217" y="1309"/>
                    <a:pt x="4882217" y="2924"/>
                  </a:cubicBezTo>
                  <a:lnTo>
                    <a:pt x="4882217" y="186141"/>
                  </a:lnTo>
                  <a:cubicBezTo>
                    <a:pt x="4882217" y="187755"/>
                    <a:pt x="4880908" y="189064"/>
                    <a:pt x="4879294" y="189064"/>
                  </a:cubicBezTo>
                  <a:lnTo>
                    <a:pt x="2924" y="189064"/>
                  </a:lnTo>
                  <a:cubicBezTo>
                    <a:pt x="1309" y="189064"/>
                    <a:pt x="0" y="187755"/>
                    <a:pt x="0" y="186141"/>
                  </a:cubicBezTo>
                  <a:lnTo>
                    <a:pt x="0" y="2924"/>
                  </a:lnTo>
                  <a:cubicBezTo>
                    <a:pt x="0" y="1309"/>
                    <a:pt x="1309" y="0"/>
                    <a:pt x="2924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82217" cy="2271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37272" y="1749348"/>
            <a:ext cx="12178092" cy="7508952"/>
          </a:xfrm>
          <a:custGeom>
            <a:avLst/>
            <a:gdLst/>
            <a:ahLst/>
            <a:cxnLst/>
            <a:rect l="l" t="t" r="r" b="b"/>
            <a:pathLst>
              <a:path w="12178092" h="7508952">
                <a:moveTo>
                  <a:pt x="0" y="0"/>
                </a:moveTo>
                <a:lnTo>
                  <a:pt x="12178092" y="0"/>
                </a:lnTo>
                <a:lnTo>
                  <a:pt x="12178092" y="7508952"/>
                </a:lnTo>
                <a:lnTo>
                  <a:pt x="0" y="75089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2567620" y="2945964"/>
            <a:ext cx="5416629" cy="4395072"/>
          </a:xfrm>
          <a:custGeom>
            <a:avLst/>
            <a:gdLst/>
            <a:ahLst/>
            <a:cxnLst/>
            <a:rect l="l" t="t" r="r" b="b"/>
            <a:pathLst>
              <a:path w="5416629" h="4395072">
                <a:moveTo>
                  <a:pt x="0" y="0"/>
                </a:moveTo>
                <a:lnTo>
                  <a:pt x="5416629" y="0"/>
                </a:lnTo>
                <a:lnTo>
                  <a:pt x="5416629" y="4395072"/>
                </a:lnTo>
                <a:lnTo>
                  <a:pt x="0" y="43950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6875392" y="9593763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12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29261" y="215217"/>
            <a:ext cx="4447539" cy="8870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 b="1" dirty="0" err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Miedo</a:t>
            </a:r>
            <a:r>
              <a:rPr lang="en-US" sz="5199" b="1" dirty="0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(Fear)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3930" y="9719603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49824" y="547369"/>
            <a:ext cx="8541666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Most frequent: ‘miedo’ (fear)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9168" y="9569147"/>
            <a:ext cx="18537168" cy="717853"/>
            <a:chOff x="0" y="0"/>
            <a:chExt cx="4882217" cy="1890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82217" cy="189064"/>
            </a:xfrm>
            <a:custGeom>
              <a:avLst/>
              <a:gdLst/>
              <a:ahLst/>
              <a:cxnLst/>
              <a:rect l="l" t="t" r="r" b="b"/>
              <a:pathLst>
                <a:path w="4882217" h="189064">
                  <a:moveTo>
                    <a:pt x="2924" y="0"/>
                  </a:moveTo>
                  <a:lnTo>
                    <a:pt x="4879294" y="0"/>
                  </a:lnTo>
                  <a:cubicBezTo>
                    <a:pt x="4880908" y="0"/>
                    <a:pt x="4882217" y="1309"/>
                    <a:pt x="4882217" y="2924"/>
                  </a:cubicBezTo>
                  <a:lnTo>
                    <a:pt x="4882217" y="186141"/>
                  </a:lnTo>
                  <a:cubicBezTo>
                    <a:pt x="4882217" y="187755"/>
                    <a:pt x="4880908" y="189064"/>
                    <a:pt x="4879294" y="189064"/>
                  </a:cubicBezTo>
                  <a:lnTo>
                    <a:pt x="2924" y="189064"/>
                  </a:lnTo>
                  <a:cubicBezTo>
                    <a:pt x="1309" y="189064"/>
                    <a:pt x="0" y="187755"/>
                    <a:pt x="0" y="186141"/>
                  </a:cubicBezTo>
                  <a:lnTo>
                    <a:pt x="0" y="2924"/>
                  </a:lnTo>
                  <a:cubicBezTo>
                    <a:pt x="0" y="1309"/>
                    <a:pt x="1309" y="0"/>
                    <a:pt x="2924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82217" cy="2271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86710" y="2002916"/>
            <a:ext cx="11424153" cy="7060421"/>
          </a:xfrm>
          <a:custGeom>
            <a:avLst/>
            <a:gdLst/>
            <a:ahLst/>
            <a:cxnLst/>
            <a:rect l="l" t="t" r="r" b="b"/>
            <a:pathLst>
              <a:path w="11424153" h="7060421">
                <a:moveTo>
                  <a:pt x="0" y="0"/>
                </a:moveTo>
                <a:lnTo>
                  <a:pt x="11424154" y="0"/>
                </a:lnTo>
                <a:lnTo>
                  <a:pt x="11424154" y="7060421"/>
                </a:lnTo>
                <a:lnTo>
                  <a:pt x="0" y="70604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2399110" y="3407045"/>
            <a:ext cx="5082308" cy="3472910"/>
          </a:xfrm>
          <a:custGeom>
            <a:avLst/>
            <a:gdLst/>
            <a:ahLst/>
            <a:cxnLst/>
            <a:rect l="l" t="t" r="r" b="b"/>
            <a:pathLst>
              <a:path w="5082308" h="3472910">
                <a:moveTo>
                  <a:pt x="0" y="0"/>
                </a:moveTo>
                <a:lnTo>
                  <a:pt x="5082307" y="0"/>
                </a:lnTo>
                <a:lnTo>
                  <a:pt x="5082307" y="3472910"/>
                </a:lnTo>
                <a:lnTo>
                  <a:pt x="0" y="34729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6875392" y="9593763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13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6710" y="393640"/>
            <a:ext cx="6905745" cy="887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Repulsión (Disgust)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3930" y="9719603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49824" y="547369"/>
            <a:ext cx="8541666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Most frequent: ‘mal’ (bad)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9168" y="9569147"/>
            <a:ext cx="18537168" cy="717853"/>
            <a:chOff x="0" y="0"/>
            <a:chExt cx="4882217" cy="1890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82217" cy="189064"/>
            </a:xfrm>
            <a:custGeom>
              <a:avLst/>
              <a:gdLst/>
              <a:ahLst/>
              <a:cxnLst/>
              <a:rect l="l" t="t" r="r" b="b"/>
              <a:pathLst>
                <a:path w="4882217" h="189064">
                  <a:moveTo>
                    <a:pt x="2924" y="0"/>
                  </a:moveTo>
                  <a:lnTo>
                    <a:pt x="4879294" y="0"/>
                  </a:lnTo>
                  <a:cubicBezTo>
                    <a:pt x="4880908" y="0"/>
                    <a:pt x="4882217" y="1309"/>
                    <a:pt x="4882217" y="2924"/>
                  </a:cubicBezTo>
                  <a:lnTo>
                    <a:pt x="4882217" y="186141"/>
                  </a:lnTo>
                  <a:cubicBezTo>
                    <a:pt x="4882217" y="187755"/>
                    <a:pt x="4880908" y="189064"/>
                    <a:pt x="4879294" y="189064"/>
                  </a:cubicBezTo>
                  <a:lnTo>
                    <a:pt x="2924" y="189064"/>
                  </a:lnTo>
                  <a:cubicBezTo>
                    <a:pt x="1309" y="189064"/>
                    <a:pt x="0" y="187755"/>
                    <a:pt x="0" y="186141"/>
                  </a:cubicBezTo>
                  <a:lnTo>
                    <a:pt x="0" y="2924"/>
                  </a:lnTo>
                  <a:cubicBezTo>
                    <a:pt x="0" y="1309"/>
                    <a:pt x="1309" y="0"/>
                    <a:pt x="2924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82217" cy="2271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81000" y="1421441"/>
            <a:ext cx="12062227" cy="7444117"/>
          </a:xfrm>
          <a:custGeom>
            <a:avLst/>
            <a:gdLst/>
            <a:ahLst/>
            <a:cxnLst/>
            <a:rect l="l" t="t" r="r" b="b"/>
            <a:pathLst>
              <a:path w="12062227" h="7444117">
                <a:moveTo>
                  <a:pt x="0" y="0"/>
                </a:moveTo>
                <a:lnTo>
                  <a:pt x="12062227" y="0"/>
                </a:lnTo>
                <a:lnTo>
                  <a:pt x="12062227" y="7444117"/>
                </a:lnTo>
                <a:lnTo>
                  <a:pt x="0" y="74441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2598273" y="2672664"/>
            <a:ext cx="5511865" cy="4941672"/>
          </a:xfrm>
          <a:custGeom>
            <a:avLst/>
            <a:gdLst/>
            <a:ahLst/>
            <a:cxnLst/>
            <a:rect l="l" t="t" r="r" b="b"/>
            <a:pathLst>
              <a:path w="5511865" h="4941672">
                <a:moveTo>
                  <a:pt x="0" y="0"/>
                </a:moveTo>
                <a:lnTo>
                  <a:pt x="5511865" y="0"/>
                </a:lnTo>
                <a:lnTo>
                  <a:pt x="5511865" y="4941672"/>
                </a:lnTo>
                <a:lnTo>
                  <a:pt x="0" y="49416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6875392" y="9593763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14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141603"/>
            <a:ext cx="7086794" cy="887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Sorpresa (Surprise)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3930" y="9719603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411971" y="547369"/>
            <a:ext cx="9679518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Most frequent: ‘conseguir’ (to acquire/to achieve)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9168" y="9386566"/>
            <a:ext cx="18537168" cy="900434"/>
            <a:chOff x="0" y="0"/>
            <a:chExt cx="4882217" cy="2371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82217" cy="237151"/>
            </a:xfrm>
            <a:custGeom>
              <a:avLst/>
              <a:gdLst/>
              <a:ahLst/>
              <a:cxnLst/>
              <a:rect l="l" t="t" r="r" b="b"/>
              <a:pathLst>
                <a:path w="4882217" h="237151">
                  <a:moveTo>
                    <a:pt x="2924" y="0"/>
                  </a:moveTo>
                  <a:lnTo>
                    <a:pt x="4879294" y="0"/>
                  </a:lnTo>
                  <a:cubicBezTo>
                    <a:pt x="4880908" y="0"/>
                    <a:pt x="4882217" y="1309"/>
                    <a:pt x="4882217" y="2924"/>
                  </a:cubicBezTo>
                  <a:lnTo>
                    <a:pt x="4882217" y="234228"/>
                  </a:lnTo>
                  <a:cubicBezTo>
                    <a:pt x="4882217" y="235842"/>
                    <a:pt x="4880908" y="237151"/>
                    <a:pt x="4879294" y="237151"/>
                  </a:cubicBezTo>
                  <a:lnTo>
                    <a:pt x="2924" y="237151"/>
                  </a:lnTo>
                  <a:cubicBezTo>
                    <a:pt x="1309" y="237151"/>
                    <a:pt x="0" y="235842"/>
                    <a:pt x="0" y="234228"/>
                  </a:cubicBezTo>
                  <a:lnTo>
                    <a:pt x="0" y="2924"/>
                  </a:lnTo>
                  <a:cubicBezTo>
                    <a:pt x="0" y="1309"/>
                    <a:pt x="1309" y="0"/>
                    <a:pt x="2924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82217" cy="2752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83253" y="1369175"/>
            <a:ext cx="12942625" cy="8017391"/>
          </a:xfrm>
          <a:custGeom>
            <a:avLst/>
            <a:gdLst/>
            <a:ahLst/>
            <a:cxnLst/>
            <a:rect l="l" t="t" r="r" b="b"/>
            <a:pathLst>
              <a:path w="12942625" h="8017391">
                <a:moveTo>
                  <a:pt x="0" y="0"/>
                </a:moveTo>
                <a:lnTo>
                  <a:pt x="12942625" y="0"/>
                </a:lnTo>
                <a:lnTo>
                  <a:pt x="12942625" y="8017391"/>
                </a:lnTo>
                <a:lnTo>
                  <a:pt x="0" y="80173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3425317" y="3235107"/>
            <a:ext cx="4601799" cy="3816786"/>
          </a:xfrm>
          <a:custGeom>
            <a:avLst/>
            <a:gdLst/>
            <a:ahLst/>
            <a:cxnLst/>
            <a:rect l="l" t="t" r="r" b="b"/>
            <a:pathLst>
              <a:path w="4601799" h="3816786">
                <a:moveTo>
                  <a:pt x="0" y="0"/>
                </a:moveTo>
                <a:lnTo>
                  <a:pt x="4601799" y="0"/>
                </a:lnTo>
                <a:lnTo>
                  <a:pt x="4601799" y="3816786"/>
                </a:lnTo>
                <a:lnTo>
                  <a:pt x="0" y="38167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7259300" y="9502472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15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276974"/>
            <a:ext cx="7086794" cy="887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Tristeza (Sadness)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3930" y="9719603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49824" y="547369"/>
            <a:ext cx="8541666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Most frequent: ‘solo’ (alone)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559467"/>
            <a:ext cx="1417831" cy="11600565"/>
            <a:chOff x="0" y="0"/>
            <a:chExt cx="373421" cy="30552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3421" cy="3055293"/>
            </a:xfrm>
            <a:custGeom>
              <a:avLst/>
              <a:gdLst/>
              <a:ahLst/>
              <a:cxnLst/>
              <a:rect l="l" t="t" r="r" b="b"/>
              <a:pathLst>
                <a:path w="373421" h="3055293">
                  <a:moveTo>
                    <a:pt x="38223" y="0"/>
                  </a:moveTo>
                  <a:lnTo>
                    <a:pt x="335198" y="0"/>
                  </a:lnTo>
                  <a:cubicBezTo>
                    <a:pt x="356308" y="0"/>
                    <a:pt x="373421" y="17113"/>
                    <a:pt x="373421" y="38223"/>
                  </a:cubicBezTo>
                  <a:lnTo>
                    <a:pt x="373421" y="3017070"/>
                  </a:lnTo>
                  <a:cubicBezTo>
                    <a:pt x="373421" y="3038180"/>
                    <a:pt x="356308" y="3055293"/>
                    <a:pt x="335198" y="3055293"/>
                  </a:cubicBezTo>
                  <a:lnTo>
                    <a:pt x="38223" y="3055293"/>
                  </a:lnTo>
                  <a:cubicBezTo>
                    <a:pt x="17113" y="3055293"/>
                    <a:pt x="0" y="3038180"/>
                    <a:pt x="0" y="3017070"/>
                  </a:cubicBezTo>
                  <a:lnTo>
                    <a:pt x="0" y="38223"/>
                  </a:lnTo>
                  <a:cubicBezTo>
                    <a:pt x="0" y="17113"/>
                    <a:pt x="17113" y="0"/>
                    <a:pt x="38223" y="0"/>
                  </a:cubicBezTo>
                  <a:close/>
                </a:path>
              </a:pathLst>
            </a:custGeom>
            <a:solidFill>
              <a:srgbClr val="EB9837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73421" cy="30933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140420" y="-448598"/>
            <a:ext cx="3938179" cy="2220712"/>
            <a:chOff x="0" y="0"/>
            <a:chExt cx="1037216" cy="5848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37216" cy="584879"/>
            </a:xfrm>
            <a:custGeom>
              <a:avLst/>
              <a:gdLst/>
              <a:ahLst/>
              <a:cxnLst/>
              <a:rect l="l" t="t" r="r" b="b"/>
              <a:pathLst>
                <a:path w="1037216" h="584879">
                  <a:moveTo>
                    <a:pt x="0" y="0"/>
                  </a:moveTo>
                  <a:lnTo>
                    <a:pt x="1037216" y="0"/>
                  </a:lnTo>
                  <a:lnTo>
                    <a:pt x="1037216" y="584879"/>
                  </a:lnTo>
                  <a:lnTo>
                    <a:pt x="0" y="584879"/>
                  </a:ln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37216" cy="6229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33536" y="2366073"/>
            <a:ext cx="11953069" cy="7404405"/>
          </a:xfrm>
          <a:custGeom>
            <a:avLst/>
            <a:gdLst/>
            <a:ahLst/>
            <a:cxnLst/>
            <a:rect l="l" t="t" r="r" b="b"/>
            <a:pathLst>
              <a:path w="11953069" h="7404405">
                <a:moveTo>
                  <a:pt x="0" y="0"/>
                </a:moveTo>
                <a:lnTo>
                  <a:pt x="11953069" y="0"/>
                </a:lnTo>
                <a:lnTo>
                  <a:pt x="11953069" y="7404405"/>
                </a:lnTo>
                <a:lnTo>
                  <a:pt x="0" y="74044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2067163" y="491760"/>
            <a:ext cx="12026726" cy="1684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16"/>
              </a:lnSpc>
            </a:pPr>
            <a:r>
              <a:rPr lang="en-US" sz="6899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Sentiment Distribution Overall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90318" y="1449182"/>
            <a:ext cx="4268982" cy="7501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50"/>
              </a:lnSpc>
            </a:pPr>
            <a:r>
              <a:rPr lang="en-US" sz="260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Picture chart as a room in a parliament session...</a:t>
            </a:r>
          </a:p>
          <a:p>
            <a:pPr algn="l">
              <a:lnSpc>
                <a:spcPts val="3230"/>
              </a:lnSpc>
            </a:pPr>
            <a:endParaRPr lang="en-US" sz="2607" b="1" dirty="0">
              <a:solidFill>
                <a:srgbClr val="487307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230"/>
              </a:lnSpc>
            </a:pPr>
            <a:r>
              <a:rPr lang="en-US" sz="230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Each square represents one parliament member who discussed language in a way that relates to a particular emotion (some members have more than one square, more than one emotion equally)</a:t>
            </a:r>
          </a:p>
          <a:p>
            <a:pPr algn="l">
              <a:lnSpc>
                <a:spcPts val="3230"/>
              </a:lnSpc>
            </a:pPr>
            <a:endParaRPr lang="en-US" sz="230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230"/>
              </a:lnSpc>
            </a:pPr>
            <a:endParaRPr lang="en-US" sz="230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230"/>
              </a:lnSpc>
              <a:spcBef>
                <a:spcPct val="0"/>
              </a:spcBef>
            </a:pPr>
            <a:r>
              <a:rPr lang="en-US" sz="230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Are they </a:t>
            </a:r>
            <a:r>
              <a:rPr lang="en-US" sz="2307" i="1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actually</a:t>
            </a:r>
            <a:r>
              <a:rPr lang="en-US" sz="230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happy when discussing language? Or is this a result of the emotion-related-words per emotion?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16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710772" y="9732378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10439" y="2597980"/>
            <a:ext cx="18966128" cy="9232070"/>
            <a:chOff x="0" y="0"/>
            <a:chExt cx="4995194" cy="24314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2431492"/>
            </a:xfrm>
            <a:custGeom>
              <a:avLst/>
              <a:gdLst/>
              <a:ahLst/>
              <a:cxnLst/>
              <a:rect l="l" t="t" r="r" b="b"/>
              <a:pathLst>
                <a:path w="4995194" h="2431492">
                  <a:moveTo>
                    <a:pt x="0" y="0"/>
                  </a:moveTo>
                  <a:lnTo>
                    <a:pt x="4995194" y="0"/>
                  </a:lnTo>
                  <a:lnTo>
                    <a:pt x="4995194" y="2431492"/>
                  </a:lnTo>
                  <a:lnTo>
                    <a:pt x="0" y="2431492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24695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47796" y="819702"/>
            <a:ext cx="9340204" cy="10029818"/>
            <a:chOff x="0" y="0"/>
            <a:chExt cx="2459972" cy="26415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59972" cy="2641598"/>
            </a:xfrm>
            <a:custGeom>
              <a:avLst/>
              <a:gdLst/>
              <a:ahLst/>
              <a:cxnLst/>
              <a:rect l="l" t="t" r="r" b="b"/>
              <a:pathLst>
                <a:path w="2459972" h="2641598">
                  <a:moveTo>
                    <a:pt x="42273" y="0"/>
                  </a:moveTo>
                  <a:lnTo>
                    <a:pt x="2417699" y="0"/>
                  </a:lnTo>
                  <a:cubicBezTo>
                    <a:pt x="2441045" y="0"/>
                    <a:pt x="2459972" y="18926"/>
                    <a:pt x="2459972" y="42273"/>
                  </a:cubicBezTo>
                  <a:lnTo>
                    <a:pt x="2459972" y="2599325"/>
                  </a:lnTo>
                  <a:cubicBezTo>
                    <a:pt x="2459972" y="2610537"/>
                    <a:pt x="2455518" y="2621289"/>
                    <a:pt x="2447590" y="2629217"/>
                  </a:cubicBezTo>
                  <a:cubicBezTo>
                    <a:pt x="2439662" y="2637144"/>
                    <a:pt x="2428910" y="2641598"/>
                    <a:pt x="2417699" y="2641598"/>
                  </a:cubicBezTo>
                  <a:lnTo>
                    <a:pt x="42273" y="2641598"/>
                  </a:lnTo>
                  <a:cubicBezTo>
                    <a:pt x="31061" y="2641598"/>
                    <a:pt x="20309" y="2637144"/>
                    <a:pt x="12381" y="2629217"/>
                  </a:cubicBezTo>
                  <a:cubicBezTo>
                    <a:pt x="4454" y="2621289"/>
                    <a:pt x="0" y="2610537"/>
                    <a:pt x="0" y="2599325"/>
                  </a:cubicBezTo>
                  <a:lnTo>
                    <a:pt x="0" y="42273"/>
                  </a:lnTo>
                  <a:cubicBezTo>
                    <a:pt x="0" y="31061"/>
                    <a:pt x="4454" y="20309"/>
                    <a:pt x="12381" y="12381"/>
                  </a:cubicBezTo>
                  <a:cubicBezTo>
                    <a:pt x="20309" y="4454"/>
                    <a:pt x="31061" y="0"/>
                    <a:pt x="42273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459972" cy="26796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93930" y="3311067"/>
            <a:ext cx="6703733" cy="2761300"/>
          </a:xfrm>
          <a:custGeom>
            <a:avLst/>
            <a:gdLst/>
            <a:ahLst/>
            <a:cxnLst/>
            <a:rect l="l" t="t" r="r" b="b"/>
            <a:pathLst>
              <a:path w="6703733" h="2761300">
                <a:moveTo>
                  <a:pt x="0" y="0"/>
                </a:moveTo>
                <a:lnTo>
                  <a:pt x="6703733" y="0"/>
                </a:lnTo>
                <a:lnTo>
                  <a:pt x="6703733" y="2761300"/>
                </a:lnTo>
                <a:lnTo>
                  <a:pt x="0" y="2761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93930" y="6785454"/>
            <a:ext cx="6703733" cy="2662475"/>
          </a:xfrm>
          <a:custGeom>
            <a:avLst/>
            <a:gdLst/>
            <a:ahLst/>
            <a:cxnLst/>
            <a:rect l="l" t="t" r="r" b="b"/>
            <a:pathLst>
              <a:path w="6703733" h="2662475">
                <a:moveTo>
                  <a:pt x="0" y="0"/>
                </a:moveTo>
                <a:lnTo>
                  <a:pt x="6703733" y="0"/>
                </a:lnTo>
                <a:lnTo>
                  <a:pt x="6703733" y="2662475"/>
                </a:lnTo>
                <a:lnTo>
                  <a:pt x="0" y="26624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672342" y="351105"/>
            <a:ext cx="7335638" cy="210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7"/>
              </a:lnSpc>
            </a:pPr>
            <a:r>
              <a:rPr lang="en-US" sz="7399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Comparing distributions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275298" y="1107689"/>
            <a:ext cx="8780390" cy="10320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0"/>
              </a:lnSpc>
            </a:pP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Are Basque parliament members generally happy when discussing language-related topics? Or is this an effect of a higher number of happiness-related tokens? </a:t>
            </a:r>
          </a:p>
          <a:p>
            <a:pPr algn="l">
              <a:lnSpc>
                <a:spcPts val="2460"/>
              </a:lnSpc>
            </a:pPr>
            <a:endParaRPr lang="en-US" sz="2197" b="1" dirty="0">
              <a:solidFill>
                <a:srgbClr val="487307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2460"/>
              </a:lnSpc>
            </a:pP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This distribution is not normal, but we can still ‘standardize’ the data...</a:t>
            </a:r>
          </a:p>
          <a:p>
            <a:pPr algn="l">
              <a:lnSpc>
                <a:spcPts val="2460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460"/>
              </a:lnSpc>
            </a:pP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Relative to their respective data frames, the proportion of speakers with each sentiment (usage set) differed compared to the proportion of words for each sentiment.</a:t>
            </a:r>
          </a:p>
          <a:p>
            <a:pPr algn="l">
              <a:lnSpc>
                <a:spcPts val="2460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460"/>
              </a:lnSpc>
            </a:pP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Happiness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 larger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in the usage set compared to the raw SEL word list. </a:t>
            </a:r>
          </a:p>
          <a:p>
            <a:pPr algn="l">
              <a:lnSpc>
                <a:spcPts val="2460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460"/>
              </a:lnSpc>
            </a:pP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Sadness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smaller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in the usage set compared to the raw SEL word list.</a:t>
            </a:r>
          </a:p>
          <a:p>
            <a:pPr algn="l">
              <a:lnSpc>
                <a:spcPts val="2460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460"/>
              </a:lnSpc>
            </a:pP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Anger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smaller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in the usage set compared to the raw SEL word list.</a:t>
            </a:r>
          </a:p>
          <a:p>
            <a:pPr algn="l">
              <a:lnSpc>
                <a:spcPts val="2460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460"/>
              </a:lnSpc>
            </a:pP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Fear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smaller 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in the usage set compared to the raw SEL word list.</a:t>
            </a:r>
          </a:p>
          <a:p>
            <a:pPr algn="l">
              <a:lnSpc>
                <a:spcPts val="2460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460"/>
              </a:lnSpc>
            </a:pP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Disgust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smaller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in the usage set compared to the raw SEL word list.</a:t>
            </a:r>
          </a:p>
          <a:p>
            <a:pPr algn="l">
              <a:lnSpc>
                <a:spcPts val="2460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460"/>
              </a:lnSpc>
            </a:pP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Surprise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197" b="1" dirty="0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smaller</a:t>
            </a:r>
            <a:r>
              <a:rPr lang="en-US" sz="21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in the usage set compared to the raw SEL word list.</a:t>
            </a:r>
          </a:p>
          <a:p>
            <a:pPr algn="l">
              <a:lnSpc>
                <a:spcPts val="2796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796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796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796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796"/>
              </a:lnSpc>
            </a:pPr>
            <a:endParaRPr lang="en-US" sz="21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7287872" y="127159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 dirty="0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17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3930" y="9719603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19949" y="2685284"/>
            <a:ext cx="1866051" cy="481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Usage set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3930" y="6215242"/>
            <a:ext cx="3545796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SEL raw word list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240827" y="661757"/>
            <a:ext cx="18966128" cy="9633740"/>
            <a:chOff x="0" y="0"/>
            <a:chExt cx="4995194" cy="25372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2537281"/>
            </a:xfrm>
            <a:custGeom>
              <a:avLst/>
              <a:gdLst/>
              <a:ahLst/>
              <a:cxnLst/>
              <a:rect l="l" t="t" r="r" b="b"/>
              <a:pathLst>
                <a:path w="4995194" h="2537281">
                  <a:moveTo>
                    <a:pt x="0" y="0"/>
                  </a:moveTo>
                  <a:lnTo>
                    <a:pt x="4995194" y="0"/>
                  </a:lnTo>
                  <a:lnTo>
                    <a:pt x="4995194" y="2537281"/>
                  </a:lnTo>
                  <a:lnTo>
                    <a:pt x="0" y="2537281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25753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140420" y="-448598"/>
            <a:ext cx="3938179" cy="2220712"/>
            <a:chOff x="0" y="0"/>
            <a:chExt cx="1037216" cy="5848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37216" cy="584879"/>
            </a:xfrm>
            <a:custGeom>
              <a:avLst/>
              <a:gdLst/>
              <a:ahLst/>
              <a:cxnLst/>
              <a:rect l="l" t="t" r="r" b="b"/>
              <a:pathLst>
                <a:path w="1037216" h="584879">
                  <a:moveTo>
                    <a:pt x="0" y="0"/>
                  </a:moveTo>
                  <a:lnTo>
                    <a:pt x="1037216" y="0"/>
                  </a:lnTo>
                  <a:lnTo>
                    <a:pt x="1037216" y="584879"/>
                  </a:lnTo>
                  <a:lnTo>
                    <a:pt x="0" y="584879"/>
                  </a:ln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37216" cy="6229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0" y="3454957"/>
            <a:ext cx="8075773" cy="5002589"/>
          </a:xfrm>
          <a:custGeom>
            <a:avLst/>
            <a:gdLst/>
            <a:ahLst/>
            <a:cxnLst/>
            <a:rect l="l" t="t" r="r" b="b"/>
            <a:pathLst>
              <a:path w="8075773" h="5002589">
                <a:moveTo>
                  <a:pt x="0" y="0"/>
                </a:moveTo>
                <a:lnTo>
                  <a:pt x="8075773" y="0"/>
                </a:lnTo>
                <a:lnTo>
                  <a:pt x="8075773" y="5002589"/>
                </a:lnTo>
                <a:lnTo>
                  <a:pt x="0" y="50025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8515038" y="3299723"/>
            <a:ext cx="9013896" cy="5591715"/>
          </a:xfrm>
          <a:custGeom>
            <a:avLst/>
            <a:gdLst/>
            <a:ahLst/>
            <a:cxnLst/>
            <a:rect l="l" t="t" r="r" b="b"/>
            <a:pathLst>
              <a:path w="9013896" h="5591715">
                <a:moveTo>
                  <a:pt x="0" y="0"/>
                </a:moveTo>
                <a:lnTo>
                  <a:pt x="9013896" y="0"/>
                </a:lnTo>
                <a:lnTo>
                  <a:pt x="9013896" y="5591715"/>
                </a:lnTo>
                <a:lnTo>
                  <a:pt x="0" y="55917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0" y="2870152"/>
            <a:ext cx="4432946" cy="6220999"/>
            <a:chOff x="0" y="0"/>
            <a:chExt cx="631001" cy="88551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1001" cy="885519"/>
            </a:xfrm>
            <a:custGeom>
              <a:avLst/>
              <a:gdLst/>
              <a:ahLst/>
              <a:cxnLst/>
              <a:rect l="l" t="t" r="r" b="b"/>
              <a:pathLst>
                <a:path w="631001" h="885519">
                  <a:moveTo>
                    <a:pt x="315501" y="0"/>
                  </a:moveTo>
                  <a:cubicBezTo>
                    <a:pt x="141254" y="0"/>
                    <a:pt x="0" y="198230"/>
                    <a:pt x="0" y="442760"/>
                  </a:cubicBezTo>
                  <a:cubicBezTo>
                    <a:pt x="0" y="687289"/>
                    <a:pt x="141254" y="885519"/>
                    <a:pt x="315501" y="885519"/>
                  </a:cubicBezTo>
                  <a:cubicBezTo>
                    <a:pt x="489747" y="885519"/>
                    <a:pt x="631001" y="687289"/>
                    <a:pt x="631001" y="442760"/>
                  </a:cubicBezTo>
                  <a:cubicBezTo>
                    <a:pt x="631001" y="198230"/>
                    <a:pt x="489747" y="0"/>
                    <a:pt x="3155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2E2E3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59156" y="44917"/>
              <a:ext cx="512689" cy="757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18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178238" y="871307"/>
            <a:ext cx="13931525" cy="2082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Comparing distributions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710772" y="9742825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8702753" y="3046208"/>
            <a:ext cx="2807442" cy="5868886"/>
            <a:chOff x="0" y="0"/>
            <a:chExt cx="399621" cy="83539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99621" cy="835398"/>
            </a:xfrm>
            <a:custGeom>
              <a:avLst/>
              <a:gdLst/>
              <a:ahLst/>
              <a:cxnLst/>
              <a:rect l="l" t="t" r="r" b="b"/>
              <a:pathLst>
                <a:path w="399621" h="835398">
                  <a:moveTo>
                    <a:pt x="199811" y="0"/>
                  </a:moveTo>
                  <a:cubicBezTo>
                    <a:pt x="89458" y="0"/>
                    <a:pt x="0" y="187010"/>
                    <a:pt x="0" y="417699"/>
                  </a:cubicBezTo>
                  <a:cubicBezTo>
                    <a:pt x="0" y="648388"/>
                    <a:pt x="89458" y="835398"/>
                    <a:pt x="199811" y="835398"/>
                  </a:cubicBezTo>
                  <a:cubicBezTo>
                    <a:pt x="310163" y="835398"/>
                    <a:pt x="399621" y="648388"/>
                    <a:pt x="399621" y="417699"/>
                  </a:cubicBezTo>
                  <a:cubicBezTo>
                    <a:pt x="399621" y="187010"/>
                    <a:pt x="310163" y="0"/>
                    <a:pt x="19981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2E2E3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7465" y="40219"/>
              <a:ext cx="324692" cy="716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6">
            <a:extLst>
              <a:ext uri="{FF2B5EF4-FFF2-40B4-BE49-F238E27FC236}">
                <a16:creationId xmlns:a16="http://schemas.microsoft.com/office/drawing/2014/main" id="{AFB74B34-6DC2-8965-FC97-91E07B0DD08C}"/>
              </a:ext>
            </a:extLst>
          </p:cNvPr>
          <p:cNvGrpSpPr/>
          <p:nvPr/>
        </p:nvGrpSpPr>
        <p:grpSpPr>
          <a:xfrm>
            <a:off x="13182600" y="2993417"/>
            <a:ext cx="1828800" cy="5868886"/>
            <a:chOff x="0" y="0"/>
            <a:chExt cx="399621" cy="835398"/>
          </a:xfrm>
        </p:grpSpPr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3ED22157-B1E6-795B-853F-0C401F085820}"/>
                </a:ext>
              </a:extLst>
            </p:cNvPr>
            <p:cNvSpPr/>
            <p:nvPr/>
          </p:nvSpPr>
          <p:spPr>
            <a:xfrm>
              <a:off x="0" y="0"/>
              <a:ext cx="399621" cy="835398"/>
            </a:xfrm>
            <a:custGeom>
              <a:avLst/>
              <a:gdLst/>
              <a:ahLst/>
              <a:cxnLst/>
              <a:rect l="l" t="t" r="r" b="b"/>
              <a:pathLst>
                <a:path w="399621" h="835398">
                  <a:moveTo>
                    <a:pt x="199811" y="0"/>
                  </a:moveTo>
                  <a:cubicBezTo>
                    <a:pt x="89458" y="0"/>
                    <a:pt x="0" y="187010"/>
                    <a:pt x="0" y="417699"/>
                  </a:cubicBezTo>
                  <a:cubicBezTo>
                    <a:pt x="0" y="648388"/>
                    <a:pt x="89458" y="835398"/>
                    <a:pt x="199811" y="835398"/>
                  </a:cubicBezTo>
                  <a:cubicBezTo>
                    <a:pt x="310163" y="835398"/>
                    <a:pt x="399621" y="648388"/>
                    <a:pt x="399621" y="417699"/>
                  </a:cubicBezTo>
                  <a:cubicBezTo>
                    <a:pt x="399621" y="187010"/>
                    <a:pt x="310163" y="0"/>
                    <a:pt x="19981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2E2E3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18">
              <a:extLst>
                <a:ext uri="{FF2B5EF4-FFF2-40B4-BE49-F238E27FC236}">
                  <a16:creationId xmlns:a16="http://schemas.microsoft.com/office/drawing/2014/main" id="{36EF5A27-44BC-E568-92E4-C5798D79D5D0}"/>
                </a:ext>
              </a:extLst>
            </p:cNvPr>
            <p:cNvSpPr txBox="1"/>
            <p:nvPr/>
          </p:nvSpPr>
          <p:spPr>
            <a:xfrm>
              <a:off x="37465" y="40219"/>
              <a:ext cx="324692" cy="716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16">
            <a:extLst>
              <a:ext uri="{FF2B5EF4-FFF2-40B4-BE49-F238E27FC236}">
                <a16:creationId xmlns:a16="http://schemas.microsoft.com/office/drawing/2014/main" id="{1B00C3DF-B5FF-3321-690C-E94A70135C21}"/>
              </a:ext>
            </a:extLst>
          </p:cNvPr>
          <p:cNvGrpSpPr/>
          <p:nvPr/>
        </p:nvGrpSpPr>
        <p:grpSpPr>
          <a:xfrm>
            <a:off x="3416654" y="2957611"/>
            <a:ext cx="1828800" cy="5868886"/>
            <a:chOff x="0" y="0"/>
            <a:chExt cx="399621" cy="835398"/>
          </a:xfrm>
        </p:grpSpPr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5A0BD017-ECEE-0A07-3781-5A5C2ACB20A7}"/>
                </a:ext>
              </a:extLst>
            </p:cNvPr>
            <p:cNvSpPr/>
            <p:nvPr/>
          </p:nvSpPr>
          <p:spPr>
            <a:xfrm>
              <a:off x="0" y="0"/>
              <a:ext cx="399621" cy="835398"/>
            </a:xfrm>
            <a:custGeom>
              <a:avLst/>
              <a:gdLst/>
              <a:ahLst/>
              <a:cxnLst/>
              <a:rect l="l" t="t" r="r" b="b"/>
              <a:pathLst>
                <a:path w="399621" h="835398">
                  <a:moveTo>
                    <a:pt x="199811" y="0"/>
                  </a:moveTo>
                  <a:cubicBezTo>
                    <a:pt x="89458" y="0"/>
                    <a:pt x="0" y="187010"/>
                    <a:pt x="0" y="417699"/>
                  </a:cubicBezTo>
                  <a:cubicBezTo>
                    <a:pt x="0" y="648388"/>
                    <a:pt x="89458" y="835398"/>
                    <a:pt x="199811" y="835398"/>
                  </a:cubicBezTo>
                  <a:cubicBezTo>
                    <a:pt x="310163" y="835398"/>
                    <a:pt x="399621" y="648388"/>
                    <a:pt x="399621" y="417699"/>
                  </a:cubicBezTo>
                  <a:cubicBezTo>
                    <a:pt x="399621" y="187010"/>
                    <a:pt x="310163" y="0"/>
                    <a:pt x="19981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2E2E3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18">
              <a:extLst>
                <a:ext uri="{FF2B5EF4-FFF2-40B4-BE49-F238E27FC236}">
                  <a16:creationId xmlns:a16="http://schemas.microsoft.com/office/drawing/2014/main" id="{C3B7E6CE-8B14-486F-C94C-232CD4444363}"/>
                </a:ext>
              </a:extLst>
            </p:cNvPr>
            <p:cNvSpPr txBox="1"/>
            <p:nvPr/>
          </p:nvSpPr>
          <p:spPr>
            <a:xfrm>
              <a:off x="37465" y="40219"/>
              <a:ext cx="324692" cy="716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40420" y="-448598"/>
            <a:ext cx="3938179" cy="2220712"/>
            <a:chOff x="0" y="0"/>
            <a:chExt cx="1037216" cy="5848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37216" cy="584879"/>
            </a:xfrm>
            <a:custGeom>
              <a:avLst/>
              <a:gdLst/>
              <a:ahLst/>
              <a:cxnLst/>
              <a:rect l="l" t="t" r="r" b="b"/>
              <a:pathLst>
                <a:path w="1037216" h="584879">
                  <a:moveTo>
                    <a:pt x="0" y="0"/>
                  </a:moveTo>
                  <a:lnTo>
                    <a:pt x="1037216" y="0"/>
                  </a:lnTo>
                  <a:lnTo>
                    <a:pt x="1037216" y="584879"/>
                  </a:lnTo>
                  <a:lnTo>
                    <a:pt x="0" y="584879"/>
                  </a:ln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37216" cy="6229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19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78238" y="871307"/>
            <a:ext cx="13931525" cy="1082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Limitations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710772" y="9742825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grpSp>
        <p:nvGrpSpPr>
          <p:cNvPr id="8" name="Group 8"/>
          <p:cNvGrpSpPr/>
          <p:nvPr/>
        </p:nvGrpSpPr>
        <p:grpSpPr>
          <a:xfrm rot="-10800000">
            <a:off x="846343" y="2226019"/>
            <a:ext cx="21127596" cy="6811819"/>
            <a:chOff x="0" y="0"/>
            <a:chExt cx="5564470" cy="179405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564470" cy="1794059"/>
            </a:xfrm>
            <a:custGeom>
              <a:avLst/>
              <a:gdLst/>
              <a:ahLst/>
              <a:cxnLst/>
              <a:rect l="l" t="t" r="r" b="b"/>
              <a:pathLst>
                <a:path w="5564470" h="1794059">
                  <a:moveTo>
                    <a:pt x="36644" y="0"/>
                  </a:moveTo>
                  <a:lnTo>
                    <a:pt x="5527826" y="0"/>
                  </a:lnTo>
                  <a:cubicBezTo>
                    <a:pt x="5548064" y="0"/>
                    <a:pt x="5564470" y="16406"/>
                    <a:pt x="5564470" y="36644"/>
                  </a:cubicBezTo>
                  <a:lnTo>
                    <a:pt x="5564470" y="1757416"/>
                  </a:lnTo>
                  <a:cubicBezTo>
                    <a:pt x="5564470" y="1777653"/>
                    <a:pt x="5548064" y="1794059"/>
                    <a:pt x="5527826" y="1794059"/>
                  </a:cubicBezTo>
                  <a:lnTo>
                    <a:pt x="36644" y="1794059"/>
                  </a:lnTo>
                  <a:cubicBezTo>
                    <a:pt x="16406" y="1794059"/>
                    <a:pt x="0" y="1777653"/>
                    <a:pt x="0" y="1757416"/>
                  </a:cubicBezTo>
                  <a:lnTo>
                    <a:pt x="0" y="36644"/>
                  </a:lnTo>
                  <a:cubicBezTo>
                    <a:pt x="0" y="16406"/>
                    <a:pt x="16406" y="0"/>
                    <a:pt x="36644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564470" cy="18321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284136" y="2644266"/>
            <a:ext cx="10583781" cy="5848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9109" lvl="1" indent="-299554" algn="l">
              <a:lnSpc>
                <a:spcPts val="3884"/>
              </a:lnSpc>
              <a:buFont typeface="Arial"/>
              <a:buChar char="•"/>
            </a:pPr>
            <a:r>
              <a:rPr lang="en-US" sz="2774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Token contexts were perhaps too general...</a:t>
            </a:r>
          </a:p>
          <a:p>
            <a:pPr marL="1198218" lvl="2" indent="-399406" algn="l">
              <a:lnSpc>
                <a:spcPts val="3884"/>
              </a:lnSpc>
              <a:buFont typeface="Arial"/>
              <a:buChar char="⚬"/>
            </a:pPr>
            <a:r>
              <a:rPr lang="en-US" sz="2774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Difficult to isolate contexts</a:t>
            </a:r>
          </a:p>
          <a:p>
            <a:pPr marL="1797327" lvl="3" indent="-449332" algn="l">
              <a:lnSpc>
                <a:spcPts val="3884"/>
              </a:lnSpc>
              <a:buFont typeface="Arial"/>
              <a:buChar char="￭"/>
            </a:pPr>
            <a:r>
              <a:rPr lang="en-US" sz="2774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Do the keywords isolate Basque-only language discussion? Or more general language discussion? </a:t>
            </a:r>
          </a:p>
          <a:p>
            <a:pPr marL="599109" lvl="1" indent="-299554" algn="l">
              <a:lnSpc>
                <a:spcPts val="3884"/>
              </a:lnSpc>
              <a:buFont typeface="Arial"/>
              <a:buChar char="•"/>
            </a:pPr>
            <a:r>
              <a:rPr lang="en-US" sz="2774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Some tokens have multiple meanings...</a:t>
            </a:r>
          </a:p>
          <a:p>
            <a:pPr marL="1198218" lvl="2" indent="-399406" algn="l">
              <a:lnSpc>
                <a:spcPts val="3884"/>
              </a:lnSpc>
              <a:buFont typeface="Arial"/>
              <a:buChar char="⚬"/>
            </a:pPr>
            <a:r>
              <a:rPr lang="en-US" sz="2774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‘solo’, ‘cuenta’, etc.</a:t>
            </a:r>
          </a:p>
          <a:p>
            <a:pPr marL="599109" lvl="1" indent="-299554" algn="l">
              <a:lnSpc>
                <a:spcPts val="3884"/>
              </a:lnSpc>
              <a:buFont typeface="Arial"/>
              <a:buChar char="•"/>
            </a:pPr>
            <a:r>
              <a:rPr lang="en-US" sz="2774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Some words are more ‘emotional’ than others...</a:t>
            </a:r>
          </a:p>
          <a:p>
            <a:pPr marL="1198218" lvl="2" indent="-399406" algn="l">
              <a:lnSpc>
                <a:spcPts val="3884"/>
              </a:lnSpc>
              <a:buFont typeface="Arial"/>
              <a:buChar char="⚬"/>
            </a:pPr>
            <a:r>
              <a:rPr lang="en-US" sz="2774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‘tragedia’ vs. ‘solo’ </a:t>
            </a:r>
          </a:p>
          <a:p>
            <a:pPr marL="599109" lvl="1" indent="-299554" algn="l">
              <a:lnSpc>
                <a:spcPts val="3884"/>
              </a:lnSpc>
              <a:buFont typeface="Arial"/>
              <a:buChar char="•"/>
            </a:pPr>
            <a:r>
              <a:rPr lang="en-US" sz="2774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Dropped rows in speech corpus if there is no emotion word in common with SEL*</a:t>
            </a:r>
          </a:p>
          <a:p>
            <a:pPr marL="1198218" lvl="2" indent="-399406" algn="l">
              <a:lnSpc>
                <a:spcPts val="3884"/>
              </a:lnSpc>
              <a:buFont typeface="Arial"/>
              <a:buChar char="⚬"/>
            </a:pPr>
            <a:r>
              <a:rPr lang="en-US" sz="2774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Could have eliminated valuable data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985" y="3273147"/>
            <a:ext cx="18966128" cy="7978724"/>
            <a:chOff x="0" y="0"/>
            <a:chExt cx="4995194" cy="21013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2101392"/>
            </a:xfrm>
            <a:custGeom>
              <a:avLst/>
              <a:gdLst/>
              <a:ahLst/>
              <a:cxnLst/>
              <a:rect l="l" t="t" r="r" b="b"/>
              <a:pathLst>
                <a:path w="4995194" h="2101392">
                  <a:moveTo>
                    <a:pt x="0" y="0"/>
                  </a:moveTo>
                  <a:lnTo>
                    <a:pt x="4995194" y="0"/>
                  </a:lnTo>
                  <a:lnTo>
                    <a:pt x="4995194" y="2101392"/>
                  </a:lnTo>
                  <a:lnTo>
                    <a:pt x="0" y="2101392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2139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38231" y="3533598"/>
            <a:ext cx="678128" cy="678128"/>
            <a:chOff x="0" y="0"/>
            <a:chExt cx="178601" cy="17860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8601" cy="178601"/>
            </a:xfrm>
            <a:custGeom>
              <a:avLst/>
              <a:gdLst/>
              <a:ahLst/>
              <a:cxnLst/>
              <a:rect l="l" t="t" r="r" b="b"/>
              <a:pathLst>
                <a:path w="178601" h="178601">
                  <a:moveTo>
                    <a:pt x="79916" y="0"/>
                  </a:moveTo>
                  <a:lnTo>
                    <a:pt x="98685" y="0"/>
                  </a:lnTo>
                  <a:cubicBezTo>
                    <a:pt x="119880" y="0"/>
                    <a:pt x="140207" y="8420"/>
                    <a:pt x="155195" y="23407"/>
                  </a:cubicBezTo>
                  <a:cubicBezTo>
                    <a:pt x="170182" y="38394"/>
                    <a:pt x="178601" y="58721"/>
                    <a:pt x="178601" y="79916"/>
                  </a:cubicBezTo>
                  <a:lnTo>
                    <a:pt x="178601" y="98685"/>
                  </a:lnTo>
                  <a:cubicBezTo>
                    <a:pt x="178601" y="119880"/>
                    <a:pt x="170182" y="140207"/>
                    <a:pt x="155195" y="155195"/>
                  </a:cubicBezTo>
                  <a:cubicBezTo>
                    <a:pt x="140207" y="170182"/>
                    <a:pt x="119880" y="178601"/>
                    <a:pt x="98685" y="178601"/>
                  </a:cubicBezTo>
                  <a:lnTo>
                    <a:pt x="79916" y="178601"/>
                  </a:lnTo>
                  <a:cubicBezTo>
                    <a:pt x="58721" y="178601"/>
                    <a:pt x="38394" y="170182"/>
                    <a:pt x="23407" y="155195"/>
                  </a:cubicBezTo>
                  <a:cubicBezTo>
                    <a:pt x="8420" y="140207"/>
                    <a:pt x="0" y="119880"/>
                    <a:pt x="0" y="98685"/>
                  </a:cubicBezTo>
                  <a:lnTo>
                    <a:pt x="0" y="79916"/>
                  </a:lnTo>
                  <a:cubicBezTo>
                    <a:pt x="0" y="58721"/>
                    <a:pt x="8420" y="38394"/>
                    <a:pt x="23407" y="23407"/>
                  </a:cubicBezTo>
                  <a:cubicBezTo>
                    <a:pt x="38394" y="8420"/>
                    <a:pt x="58721" y="0"/>
                    <a:pt x="79916" y="0"/>
                  </a:cubicBezTo>
                  <a:close/>
                </a:path>
              </a:pathLst>
            </a:custGeom>
            <a:solidFill>
              <a:srgbClr val="487307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8601" cy="2167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6526014"/>
            <a:ext cx="678128" cy="678128"/>
            <a:chOff x="0" y="0"/>
            <a:chExt cx="178601" cy="17860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8601" cy="178601"/>
            </a:xfrm>
            <a:custGeom>
              <a:avLst/>
              <a:gdLst/>
              <a:ahLst/>
              <a:cxnLst/>
              <a:rect l="l" t="t" r="r" b="b"/>
              <a:pathLst>
                <a:path w="178601" h="178601">
                  <a:moveTo>
                    <a:pt x="79916" y="0"/>
                  </a:moveTo>
                  <a:lnTo>
                    <a:pt x="98685" y="0"/>
                  </a:lnTo>
                  <a:cubicBezTo>
                    <a:pt x="119880" y="0"/>
                    <a:pt x="140207" y="8420"/>
                    <a:pt x="155195" y="23407"/>
                  </a:cubicBezTo>
                  <a:cubicBezTo>
                    <a:pt x="170182" y="38394"/>
                    <a:pt x="178601" y="58721"/>
                    <a:pt x="178601" y="79916"/>
                  </a:cubicBezTo>
                  <a:lnTo>
                    <a:pt x="178601" y="98685"/>
                  </a:lnTo>
                  <a:cubicBezTo>
                    <a:pt x="178601" y="119880"/>
                    <a:pt x="170182" y="140207"/>
                    <a:pt x="155195" y="155195"/>
                  </a:cubicBezTo>
                  <a:cubicBezTo>
                    <a:pt x="140207" y="170182"/>
                    <a:pt x="119880" y="178601"/>
                    <a:pt x="98685" y="178601"/>
                  </a:cubicBezTo>
                  <a:lnTo>
                    <a:pt x="79916" y="178601"/>
                  </a:lnTo>
                  <a:cubicBezTo>
                    <a:pt x="58721" y="178601"/>
                    <a:pt x="38394" y="170182"/>
                    <a:pt x="23407" y="155195"/>
                  </a:cubicBezTo>
                  <a:cubicBezTo>
                    <a:pt x="8420" y="140207"/>
                    <a:pt x="0" y="119880"/>
                    <a:pt x="0" y="98685"/>
                  </a:cubicBezTo>
                  <a:lnTo>
                    <a:pt x="0" y="79916"/>
                  </a:lnTo>
                  <a:cubicBezTo>
                    <a:pt x="0" y="58721"/>
                    <a:pt x="8420" y="38394"/>
                    <a:pt x="23407" y="23407"/>
                  </a:cubicBezTo>
                  <a:cubicBezTo>
                    <a:pt x="38394" y="8420"/>
                    <a:pt x="58721" y="0"/>
                    <a:pt x="79916" y="0"/>
                  </a:cubicBezTo>
                  <a:close/>
                </a:path>
              </a:pathLst>
            </a:custGeom>
            <a:solidFill>
              <a:srgbClr val="FFB257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8601" cy="2167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564146" y="5309722"/>
            <a:ext cx="465994" cy="345683"/>
          </a:xfrm>
          <a:custGeom>
            <a:avLst/>
            <a:gdLst/>
            <a:ahLst/>
            <a:cxnLst/>
            <a:rect l="l" t="t" r="r" b="b"/>
            <a:pathLst>
              <a:path w="465994" h="345683">
                <a:moveTo>
                  <a:pt x="0" y="0"/>
                </a:moveTo>
                <a:lnTo>
                  <a:pt x="465994" y="0"/>
                </a:lnTo>
                <a:lnTo>
                  <a:pt x="465994" y="345683"/>
                </a:lnTo>
                <a:lnTo>
                  <a:pt x="0" y="3456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9564146" y="7428732"/>
            <a:ext cx="465994" cy="345683"/>
          </a:xfrm>
          <a:custGeom>
            <a:avLst/>
            <a:gdLst/>
            <a:ahLst/>
            <a:cxnLst/>
            <a:rect l="l" t="t" r="r" b="b"/>
            <a:pathLst>
              <a:path w="465994" h="345683">
                <a:moveTo>
                  <a:pt x="0" y="0"/>
                </a:moveTo>
                <a:lnTo>
                  <a:pt x="465994" y="0"/>
                </a:lnTo>
                <a:lnTo>
                  <a:pt x="465994" y="345682"/>
                </a:lnTo>
                <a:lnTo>
                  <a:pt x="0" y="3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2183315" y="3466923"/>
            <a:ext cx="6656137" cy="37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 b="1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Basque History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797143" y="3533598"/>
            <a:ext cx="678128" cy="678128"/>
            <a:chOff x="0" y="0"/>
            <a:chExt cx="178601" cy="1786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78601" cy="178601"/>
            </a:xfrm>
            <a:custGeom>
              <a:avLst/>
              <a:gdLst/>
              <a:ahLst/>
              <a:cxnLst/>
              <a:rect l="l" t="t" r="r" b="b"/>
              <a:pathLst>
                <a:path w="178601" h="178601">
                  <a:moveTo>
                    <a:pt x="79916" y="0"/>
                  </a:moveTo>
                  <a:lnTo>
                    <a:pt x="98685" y="0"/>
                  </a:lnTo>
                  <a:cubicBezTo>
                    <a:pt x="119880" y="0"/>
                    <a:pt x="140207" y="8420"/>
                    <a:pt x="155195" y="23407"/>
                  </a:cubicBezTo>
                  <a:cubicBezTo>
                    <a:pt x="170182" y="38394"/>
                    <a:pt x="178601" y="58721"/>
                    <a:pt x="178601" y="79916"/>
                  </a:cubicBezTo>
                  <a:lnTo>
                    <a:pt x="178601" y="98685"/>
                  </a:lnTo>
                  <a:cubicBezTo>
                    <a:pt x="178601" y="119880"/>
                    <a:pt x="170182" y="140207"/>
                    <a:pt x="155195" y="155195"/>
                  </a:cubicBezTo>
                  <a:cubicBezTo>
                    <a:pt x="140207" y="170182"/>
                    <a:pt x="119880" y="178601"/>
                    <a:pt x="98685" y="178601"/>
                  </a:cubicBezTo>
                  <a:lnTo>
                    <a:pt x="79916" y="178601"/>
                  </a:lnTo>
                  <a:cubicBezTo>
                    <a:pt x="58721" y="178601"/>
                    <a:pt x="38394" y="170182"/>
                    <a:pt x="23407" y="155195"/>
                  </a:cubicBezTo>
                  <a:cubicBezTo>
                    <a:pt x="8420" y="140207"/>
                    <a:pt x="0" y="119880"/>
                    <a:pt x="0" y="98685"/>
                  </a:cubicBezTo>
                  <a:lnTo>
                    <a:pt x="0" y="79916"/>
                  </a:lnTo>
                  <a:cubicBezTo>
                    <a:pt x="0" y="58721"/>
                    <a:pt x="8420" y="38394"/>
                    <a:pt x="23407" y="23407"/>
                  </a:cubicBezTo>
                  <a:cubicBezTo>
                    <a:pt x="38394" y="8420"/>
                    <a:pt x="58721" y="0"/>
                    <a:pt x="79916" y="0"/>
                  </a:cubicBezTo>
                  <a:close/>
                </a:path>
              </a:pathLst>
            </a:custGeom>
            <a:solidFill>
              <a:srgbClr val="5876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78601" cy="2167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24985" y="-243068"/>
            <a:ext cx="18312986" cy="1657350"/>
            <a:chOff x="0" y="0"/>
            <a:chExt cx="5197932" cy="43650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197932" cy="436504"/>
            </a:xfrm>
            <a:custGeom>
              <a:avLst/>
              <a:gdLst/>
              <a:ahLst/>
              <a:cxnLst/>
              <a:rect l="l" t="t" r="r" b="b"/>
              <a:pathLst>
                <a:path w="5197932" h="436504">
                  <a:moveTo>
                    <a:pt x="20006" y="0"/>
                  </a:moveTo>
                  <a:lnTo>
                    <a:pt x="5177926" y="0"/>
                  </a:lnTo>
                  <a:cubicBezTo>
                    <a:pt x="5188975" y="0"/>
                    <a:pt x="5197932" y="8957"/>
                    <a:pt x="5197932" y="20006"/>
                  </a:cubicBezTo>
                  <a:lnTo>
                    <a:pt x="5197932" y="416498"/>
                  </a:lnTo>
                  <a:cubicBezTo>
                    <a:pt x="5197932" y="421804"/>
                    <a:pt x="5195824" y="426892"/>
                    <a:pt x="5192072" y="430644"/>
                  </a:cubicBezTo>
                  <a:cubicBezTo>
                    <a:pt x="5188321" y="434396"/>
                    <a:pt x="5183232" y="436504"/>
                    <a:pt x="5177926" y="436504"/>
                  </a:cubicBezTo>
                  <a:lnTo>
                    <a:pt x="20006" y="436504"/>
                  </a:lnTo>
                  <a:cubicBezTo>
                    <a:pt x="8957" y="436504"/>
                    <a:pt x="0" y="427547"/>
                    <a:pt x="0" y="416498"/>
                  </a:cubicBezTo>
                  <a:lnTo>
                    <a:pt x="0" y="20006"/>
                  </a:lnTo>
                  <a:cubicBezTo>
                    <a:pt x="0" y="14700"/>
                    <a:pt x="2108" y="9612"/>
                    <a:pt x="5860" y="5860"/>
                  </a:cubicBezTo>
                  <a:cubicBezTo>
                    <a:pt x="9612" y="2108"/>
                    <a:pt x="14700" y="0"/>
                    <a:pt x="20006" y="0"/>
                  </a:cubicBezTo>
                  <a:close/>
                </a:path>
              </a:pathLst>
            </a:custGeom>
            <a:solidFill>
              <a:srgbClr val="F59A3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5197932" cy="4746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89972" y="1966732"/>
            <a:ext cx="14455212" cy="955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67"/>
              </a:lnSpc>
            </a:pPr>
            <a:r>
              <a:rPr lang="en-US" sz="7599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Introduction &amp; Literature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6883225" y="8656353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173784" y="6341566"/>
            <a:ext cx="6656137" cy="37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 b="1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Basque Revitalization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942227" y="3466923"/>
            <a:ext cx="6656137" cy="37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 b="1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Why Sentiment Analysis?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710772" y="9742825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173784" y="6828345"/>
            <a:ext cx="6656137" cy="2547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9036" lvl="1" indent="-224518" algn="l">
              <a:lnSpc>
                <a:spcPts val="2911"/>
              </a:lnSpc>
              <a:buFont typeface="Arial"/>
              <a:buChar char="•"/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After Franco’s death, revitalization efforts begun, including a reference grammar, a linguistic atlas, and proposals for lexicon modernization (Zuazo, 1996)</a:t>
            </a:r>
          </a:p>
          <a:p>
            <a:pPr marL="449036" lvl="1" indent="-224518" algn="l">
              <a:lnSpc>
                <a:spcPts val="2911"/>
              </a:lnSpc>
              <a:buFont typeface="Arial"/>
              <a:buChar char="•"/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Govt. of Spanish Basque Country launched campaign (Bitong, 2022)</a:t>
            </a:r>
          </a:p>
          <a:p>
            <a:pPr marL="898072" lvl="2" indent="-299357" algn="l">
              <a:lnSpc>
                <a:spcPts val="2911"/>
              </a:lnSpc>
              <a:buFont typeface="Arial"/>
              <a:buChar char="⚬"/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Language practice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159910" y="3870269"/>
            <a:ext cx="5913049" cy="218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1"/>
              </a:lnSpc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Numerous attempts at eradication (Zuazo, 1996):</a:t>
            </a:r>
          </a:p>
          <a:p>
            <a:pPr marL="449036" lvl="1" indent="-224518" algn="l">
              <a:lnSpc>
                <a:spcPts val="2911"/>
              </a:lnSpc>
              <a:buFont typeface="Arial"/>
              <a:buChar char="•"/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18th century</a:t>
            </a:r>
          </a:p>
          <a:p>
            <a:pPr marL="449036" lvl="1" indent="-224518" algn="l">
              <a:lnSpc>
                <a:spcPts val="2911"/>
              </a:lnSpc>
              <a:buFont typeface="Arial"/>
              <a:buChar char="•"/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19th century</a:t>
            </a:r>
          </a:p>
          <a:p>
            <a:pPr marL="449036" lvl="1" indent="-224518" algn="l">
              <a:lnSpc>
                <a:spcPts val="2911"/>
              </a:lnSpc>
              <a:buFont typeface="Arial"/>
              <a:buChar char="•"/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Franco dictatorship</a:t>
            </a:r>
          </a:p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21348" y="166175"/>
            <a:ext cx="15967175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“When Gen Francisco Franco banned the use of the ancient Euskara language, residents of the Basque Country fought to keep it alive.” (</a:t>
            </a:r>
            <a:r>
              <a:rPr lang="en-US" sz="2499" b="1" dirty="0" err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Bitong</a:t>
            </a:r>
            <a:r>
              <a:rPr lang="en-US" sz="2499" b="1" dirty="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, 2022)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994904" y="4128470"/>
            <a:ext cx="6656137" cy="1099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9036" lvl="1" indent="-224518" algn="l">
              <a:lnSpc>
                <a:spcPts val="2911"/>
              </a:lnSpc>
              <a:buFont typeface="Arial"/>
              <a:buChar char="•"/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Used by companies to determine how customers </a:t>
            </a:r>
            <a:r>
              <a:rPr lang="en-US" sz="2079" b="1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feel</a:t>
            </a: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about a service or product</a:t>
            </a:r>
          </a:p>
          <a:p>
            <a:pPr marL="898072" lvl="2" indent="-299357" algn="l">
              <a:lnSpc>
                <a:spcPts val="2911"/>
              </a:lnSpc>
              <a:buFont typeface="Arial"/>
              <a:buChar char="⚬"/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Usually </a:t>
            </a:r>
            <a:r>
              <a:rPr lang="en-US" sz="2079" b="1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positive,</a:t>
            </a: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79" b="1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negative, </a:t>
            </a: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or </a:t>
            </a:r>
            <a:r>
              <a:rPr lang="en-US" sz="2079" b="1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neutral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9810161" y="6526014"/>
            <a:ext cx="678128" cy="678128"/>
            <a:chOff x="0" y="0"/>
            <a:chExt cx="178601" cy="178601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78601" cy="178601"/>
            </a:xfrm>
            <a:custGeom>
              <a:avLst/>
              <a:gdLst/>
              <a:ahLst/>
              <a:cxnLst/>
              <a:rect l="l" t="t" r="r" b="b"/>
              <a:pathLst>
                <a:path w="178601" h="178601">
                  <a:moveTo>
                    <a:pt x="79916" y="0"/>
                  </a:moveTo>
                  <a:lnTo>
                    <a:pt x="98685" y="0"/>
                  </a:lnTo>
                  <a:cubicBezTo>
                    <a:pt x="119880" y="0"/>
                    <a:pt x="140207" y="8420"/>
                    <a:pt x="155195" y="23407"/>
                  </a:cubicBezTo>
                  <a:cubicBezTo>
                    <a:pt x="170182" y="38394"/>
                    <a:pt x="178601" y="58721"/>
                    <a:pt x="178601" y="79916"/>
                  </a:cubicBezTo>
                  <a:lnTo>
                    <a:pt x="178601" y="98685"/>
                  </a:lnTo>
                  <a:cubicBezTo>
                    <a:pt x="178601" y="119880"/>
                    <a:pt x="170182" y="140207"/>
                    <a:pt x="155195" y="155195"/>
                  </a:cubicBezTo>
                  <a:cubicBezTo>
                    <a:pt x="140207" y="170182"/>
                    <a:pt x="119880" y="178601"/>
                    <a:pt x="98685" y="178601"/>
                  </a:cubicBezTo>
                  <a:lnTo>
                    <a:pt x="79916" y="178601"/>
                  </a:lnTo>
                  <a:cubicBezTo>
                    <a:pt x="58721" y="178601"/>
                    <a:pt x="38394" y="170182"/>
                    <a:pt x="23407" y="155195"/>
                  </a:cubicBezTo>
                  <a:cubicBezTo>
                    <a:pt x="8420" y="140207"/>
                    <a:pt x="0" y="119880"/>
                    <a:pt x="0" y="98685"/>
                  </a:cubicBezTo>
                  <a:lnTo>
                    <a:pt x="0" y="79916"/>
                  </a:lnTo>
                  <a:cubicBezTo>
                    <a:pt x="0" y="58721"/>
                    <a:pt x="8420" y="38394"/>
                    <a:pt x="23407" y="23407"/>
                  </a:cubicBezTo>
                  <a:cubicBezTo>
                    <a:pt x="38394" y="8420"/>
                    <a:pt x="58721" y="0"/>
                    <a:pt x="79916" y="0"/>
                  </a:cubicBezTo>
                  <a:close/>
                </a:path>
              </a:pathLst>
            </a:custGeom>
            <a:solidFill>
              <a:srgbClr val="6D635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78601" cy="2167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10955246" y="6459339"/>
            <a:ext cx="6656137" cy="37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1"/>
              </a:lnSpc>
              <a:spcBef>
                <a:spcPct val="0"/>
              </a:spcBef>
            </a:pPr>
            <a:r>
              <a:rPr lang="en-US" sz="2079" b="1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Special Acknowledgement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775761" y="7018387"/>
            <a:ext cx="6656137" cy="1099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9036" lvl="1" indent="-224518" algn="l">
              <a:lnSpc>
                <a:spcPts val="2911"/>
              </a:lnSpc>
              <a:buFont typeface="Arial"/>
              <a:buChar char="•"/>
            </a:pP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Idea for </a:t>
            </a:r>
            <a:r>
              <a:rPr lang="en-US" sz="2079" b="1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Spanish Emotion Lexicon</a:t>
            </a: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and inspiration for certain </a:t>
            </a:r>
            <a:r>
              <a:rPr lang="en-US" sz="2079" b="1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packages </a:t>
            </a:r>
            <a:r>
              <a:rPr lang="en-US" sz="2079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by (Griffen, 2023)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240827" y="661757"/>
            <a:ext cx="22658342" cy="9633740"/>
            <a:chOff x="0" y="0"/>
            <a:chExt cx="5967629" cy="25372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67629" cy="2537281"/>
            </a:xfrm>
            <a:custGeom>
              <a:avLst/>
              <a:gdLst/>
              <a:ahLst/>
              <a:cxnLst/>
              <a:rect l="l" t="t" r="r" b="b"/>
              <a:pathLst>
                <a:path w="5967629" h="2537281">
                  <a:moveTo>
                    <a:pt x="0" y="0"/>
                  </a:moveTo>
                  <a:lnTo>
                    <a:pt x="5967629" y="0"/>
                  </a:lnTo>
                  <a:lnTo>
                    <a:pt x="5967629" y="2537281"/>
                  </a:lnTo>
                  <a:lnTo>
                    <a:pt x="0" y="2537281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967629" cy="25753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30313" y="4255739"/>
            <a:ext cx="11333574" cy="5322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5"/>
              </a:lnSpc>
            </a:pPr>
            <a:r>
              <a:rPr lang="en-US" sz="24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How can we harness emotion to revitalize language?</a:t>
            </a:r>
          </a:p>
          <a:p>
            <a:pPr algn="l">
              <a:lnSpc>
                <a:spcPts val="3495"/>
              </a:lnSpc>
            </a:pPr>
            <a:endParaRPr lang="en-US" sz="24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495"/>
              </a:lnSpc>
            </a:pPr>
            <a:r>
              <a:rPr lang="en-US" sz="24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Granted that happiness appeared as the most frequently expressed emotion, how can we play on this emotion to inspire future revitalization efforts?</a:t>
            </a:r>
          </a:p>
          <a:p>
            <a:pPr algn="l">
              <a:lnSpc>
                <a:spcPts val="3495"/>
              </a:lnSpc>
            </a:pPr>
            <a:endParaRPr lang="en-US" sz="24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495"/>
              </a:lnSpc>
            </a:pPr>
            <a:r>
              <a:rPr lang="en-US" sz="24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Which keywords are repeated the most? Could these words have an impact on future discussions about Basque?</a:t>
            </a:r>
          </a:p>
          <a:p>
            <a:pPr algn="l">
              <a:lnSpc>
                <a:spcPts val="3495"/>
              </a:lnSpc>
            </a:pPr>
            <a:endParaRPr lang="en-US" sz="249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495"/>
              </a:lnSpc>
              <a:spcBef>
                <a:spcPct val="0"/>
              </a:spcBef>
            </a:pPr>
            <a:r>
              <a:rPr lang="en-US" sz="24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Future research could introduce a model that more elaborately assesses sentiments toward language in Spanish-specific environments...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2140420" y="-448598"/>
            <a:ext cx="3938179" cy="2220712"/>
            <a:chOff x="0" y="0"/>
            <a:chExt cx="1037216" cy="5848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37216" cy="584879"/>
            </a:xfrm>
            <a:custGeom>
              <a:avLst/>
              <a:gdLst/>
              <a:ahLst/>
              <a:cxnLst/>
              <a:rect l="l" t="t" r="r" b="b"/>
              <a:pathLst>
                <a:path w="1037216" h="584879">
                  <a:moveTo>
                    <a:pt x="0" y="0"/>
                  </a:moveTo>
                  <a:lnTo>
                    <a:pt x="1037216" y="0"/>
                  </a:lnTo>
                  <a:lnTo>
                    <a:pt x="1037216" y="584879"/>
                  </a:lnTo>
                  <a:lnTo>
                    <a:pt x="0" y="584879"/>
                  </a:ln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37216" cy="6229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20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07901" y="2048920"/>
            <a:ext cx="9193356" cy="2082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1" dirty="0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Future Implications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710772" y="9680982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3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26821" y="823611"/>
            <a:ext cx="9193356" cy="874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16"/>
              </a:lnSpc>
            </a:pPr>
            <a:r>
              <a:rPr lang="en-US" sz="6899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References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492886"/>
            <a:ext cx="12339086" cy="1609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7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Zuazo, K. (1996). The Basque Country and the Basque language. Towards a History of the Basque Language, 5. https://doi.org/10.1075/cilt.131.02zua </a:t>
            </a:r>
          </a:p>
          <a:p>
            <a:pPr algn="l">
              <a:lnSpc>
                <a:spcPts val="2127"/>
              </a:lnSpc>
            </a:pPr>
            <a:endParaRPr lang="en-US" sz="18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2127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Bitong, A. (2022, February 24). The mysterious origins of europe’s oldest language. BBC. Retrieved December 5, 2024,. </a:t>
            </a:r>
          </a:p>
          <a:p>
            <a:pPr algn="l">
              <a:lnSpc>
                <a:spcPts val="2127"/>
              </a:lnSpc>
            </a:pPr>
            <a:endParaRPr lang="en-US" sz="18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4668015"/>
            <a:ext cx="16032411" cy="3319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1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Grigori Sidorov, Sabino Miranda-Jiménez, Francisco Viveros-Jiménez, Alexander Gelbukh, Noé Castro-Sánchez, Francisco Velásquez, Ismael Díaz-Rangel, Sergio Suárez-Guerra, Alejandro Treviño, and Juan Gordon. Empirical Study of Opinion Mining in Spanish Tweets. LNAI 7629, 2012, pp. 1-14.</a:t>
            </a:r>
          </a:p>
          <a:p>
            <a:pPr algn="l">
              <a:lnSpc>
                <a:spcPts val="2241"/>
              </a:lnSpc>
            </a:pPr>
            <a:endParaRPr lang="en-US" sz="18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2241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@misc {software_technologies_working_group_2024,</a:t>
            </a:r>
          </a:p>
          <a:p>
            <a:pPr algn="l">
              <a:lnSpc>
                <a:spcPts val="2241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author       = { {Software Technologies Working Group} },</a:t>
            </a:r>
          </a:p>
          <a:p>
            <a:pPr algn="l">
              <a:lnSpc>
                <a:spcPts val="2241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title        = { basque_parliament_1 (Revision a2fbcaf) },</a:t>
            </a:r>
          </a:p>
          <a:p>
            <a:pPr algn="l">
              <a:lnSpc>
                <a:spcPts val="2241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year         = 2024,</a:t>
            </a:r>
          </a:p>
          <a:p>
            <a:pPr algn="l">
              <a:lnSpc>
                <a:spcPts val="2241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url          = { https://huggingface.co/datasets/gttsehu/basque_parliament_1 },</a:t>
            </a:r>
          </a:p>
          <a:p>
            <a:pPr algn="l">
              <a:lnSpc>
                <a:spcPts val="2241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doi          = { 10.57967/hf/2485 },</a:t>
            </a:r>
          </a:p>
          <a:p>
            <a:pPr algn="l">
              <a:lnSpc>
                <a:spcPts val="2241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publisher    = { Hugging Face }</a:t>
            </a:r>
          </a:p>
          <a:p>
            <a:pPr algn="l">
              <a:lnSpc>
                <a:spcPts val="2241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57200" y="1891787"/>
            <a:ext cx="3314700" cy="41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literature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71500" y="4074945"/>
            <a:ext cx="2857500" cy="41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corpora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38200" y="8092810"/>
            <a:ext cx="1943100" cy="41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Technical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8617425"/>
            <a:ext cx="12339086" cy="1176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3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Griffen, K. (2023, March 27). Intro to Natural Langauge Processing. RPubs. https://rpubs.com/klgriffen96/data607_hw10 </a:t>
            </a:r>
          </a:p>
          <a:p>
            <a:pPr algn="l">
              <a:lnSpc>
                <a:spcPts val="2393"/>
              </a:lnSpc>
            </a:pPr>
            <a:endParaRPr lang="en-US" sz="18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2393"/>
              </a:lnSpc>
            </a:pPr>
            <a:endParaRPr lang="en-US" sz="18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7061111" y="9191625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21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" y="0"/>
            <a:ext cx="18288001" cy="2377216"/>
            <a:chOff x="0" y="0"/>
            <a:chExt cx="5197932" cy="6260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97932" cy="626098"/>
            </a:xfrm>
            <a:custGeom>
              <a:avLst/>
              <a:gdLst/>
              <a:ahLst/>
              <a:cxnLst/>
              <a:rect l="l" t="t" r="r" b="b"/>
              <a:pathLst>
                <a:path w="5197932" h="626098">
                  <a:moveTo>
                    <a:pt x="20006" y="0"/>
                  </a:moveTo>
                  <a:lnTo>
                    <a:pt x="5177926" y="0"/>
                  </a:lnTo>
                  <a:cubicBezTo>
                    <a:pt x="5188975" y="0"/>
                    <a:pt x="5197932" y="8957"/>
                    <a:pt x="5197932" y="20006"/>
                  </a:cubicBezTo>
                  <a:lnTo>
                    <a:pt x="5197932" y="606092"/>
                  </a:lnTo>
                  <a:cubicBezTo>
                    <a:pt x="5197932" y="611398"/>
                    <a:pt x="5195824" y="616486"/>
                    <a:pt x="5192072" y="620238"/>
                  </a:cubicBezTo>
                  <a:cubicBezTo>
                    <a:pt x="5188321" y="623990"/>
                    <a:pt x="5183232" y="626098"/>
                    <a:pt x="5177926" y="626098"/>
                  </a:cubicBezTo>
                  <a:lnTo>
                    <a:pt x="20006" y="626098"/>
                  </a:lnTo>
                  <a:cubicBezTo>
                    <a:pt x="14700" y="626098"/>
                    <a:pt x="9612" y="623990"/>
                    <a:pt x="5860" y="620238"/>
                  </a:cubicBezTo>
                  <a:cubicBezTo>
                    <a:pt x="2108" y="616486"/>
                    <a:pt x="0" y="611398"/>
                    <a:pt x="0" y="606092"/>
                  </a:cubicBezTo>
                  <a:lnTo>
                    <a:pt x="0" y="20006"/>
                  </a:lnTo>
                  <a:cubicBezTo>
                    <a:pt x="0" y="14700"/>
                    <a:pt x="2108" y="9612"/>
                    <a:pt x="5860" y="5860"/>
                  </a:cubicBezTo>
                  <a:cubicBezTo>
                    <a:pt x="9612" y="2108"/>
                    <a:pt x="14700" y="0"/>
                    <a:pt x="20006" y="0"/>
                  </a:cubicBezTo>
                  <a:close/>
                </a:path>
              </a:pathLst>
            </a:custGeom>
            <a:solidFill>
              <a:srgbClr val="F59A3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197932" cy="6641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25101" y="588849"/>
            <a:ext cx="9144000" cy="1085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Research Questions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74089" y="4860432"/>
            <a:ext cx="14092573" cy="1597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What is the overall sentiment distribution across all of the parliament speech data? How does this compare with the distribution of the lexicon itself?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74089" y="7221694"/>
            <a:ext cx="14092573" cy="1054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What are the most frequently used words for each sentiment expressed in the data?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74089" y="3431994"/>
            <a:ext cx="14092573" cy="511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Which sentiments in the SEL are expressed in the speech data?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883225" y="8656353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710772" y="9742825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41363" y="4509852"/>
            <a:ext cx="18966128" cy="11065933"/>
            <a:chOff x="0" y="0"/>
            <a:chExt cx="4995194" cy="2914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2914484"/>
            </a:xfrm>
            <a:custGeom>
              <a:avLst/>
              <a:gdLst/>
              <a:ahLst/>
              <a:cxnLst/>
              <a:rect l="l" t="t" r="r" b="b"/>
              <a:pathLst>
                <a:path w="4995194" h="2914484">
                  <a:moveTo>
                    <a:pt x="0" y="0"/>
                  </a:moveTo>
                  <a:lnTo>
                    <a:pt x="4995194" y="0"/>
                  </a:lnTo>
                  <a:lnTo>
                    <a:pt x="4995194" y="2914484"/>
                  </a:lnTo>
                  <a:lnTo>
                    <a:pt x="0" y="2914484"/>
                  </a:lnTo>
                  <a:close/>
                </a:path>
              </a:pathLst>
            </a:custGeom>
            <a:solidFill>
              <a:srgbClr val="9D884E">
                <a:alpha val="26667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295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03731" y="-708326"/>
            <a:ext cx="2537463" cy="4927713"/>
            <a:chOff x="0" y="0"/>
            <a:chExt cx="668303" cy="12978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8303" cy="1297834"/>
            </a:xfrm>
            <a:custGeom>
              <a:avLst/>
              <a:gdLst/>
              <a:ahLst/>
              <a:cxnLst/>
              <a:rect l="l" t="t" r="r" b="b"/>
              <a:pathLst>
                <a:path w="668303" h="1297834">
                  <a:moveTo>
                    <a:pt x="0" y="0"/>
                  </a:moveTo>
                  <a:lnTo>
                    <a:pt x="668303" y="0"/>
                  </a:lnTo>
                  <a:lnTo>
                    <a:pt x="668303" y="1297834"/>
                  </a:lnTo>
                  <a:lnTo>
                    <a:pt x="0" y="1297834"/>
                  </a:ln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668303" cy="1335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738229" y="7730049"/>
            <a:ext cx="15254831" cy="2170212"/>
            <a:chOff x="0" y="0"/>
            <a:chExt cx="4017733" cy="57157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017733" cy="571578"/>
            </a:xfrm>
            <a:custGeom>
              <a:avLst/>
              <a:gdLst/>
              <a:ahLst/>
              <a:cxnLst/>
              <a:rect l="l" t="t" r="r" b="b"/>
              <a:pathLst>
                <a:path w="4017733" h="571578">
                  <a:moveTo>
                    <a:pt x="50751" y="0"/>
                  </a:moveTo>
                  <a:lnTo>
                    <a:pt x="3966983" y="0"/>
                  </a:lnTo>
                  <a:cubicBezTo>
                    <a:pt x="3980443" y="0"/>
                    <a:pt x="3993351" y="5347"/>
                    <a:pt x="4002869" y="14865"/>
                  </a:cubicBezTo>
                  <a:cubicBezTo>
                    <a:pt x="4012386" y="24382"/>
                    <a:pt x="4017733" y="37291"/>
                    <a:pt x="4017733" y="50751"/>
                  </a:cubicBezTo>
                  <a:lnTo>
                    <a:pt x="4017733" y="520828"/>
                  </a:lnTo>
                  <a:cubicBezTo>
                    <a:pt x="4017733" y="534288"/>
                    <a:pt x="4012386" y="547196"/>
                    <a:pt x="4002869" y="556714"/>
                  </a:cubicBezTo>
                  <a:cubicBezTo>
                    <a:pt x="3993351" y="566231"/>
                    <a:pt x="3980443" y="571578"/>
                    <a:pt x="3966983" y="571578"/>
                  </a:cubicBezTo>
                  <a:lnTo>
                    <a:pt x="50751" y="571578"/>
                  </a:lnTo>
                  <a:cubicBezTo>
                    <a:pt x="37291" y="571578"/>
                    <a:pt x="24382" y="566231"/>
                    <a:pt x="14865" y="556714"/>
                  </a:cubicBezTo>
                  <a:cubicBezTo>
                    <a:pt x="5347" y="547196"/>
                    <a:pt x="0" y="534288"/>
                    <a:pt x="0" y="520828"/>
                  </a:cubicBezTo>
                  <a:lnTo>
                    <a:pt x="0" y="50751"/>
                  </a:lnTo>
                  <a:cubicBezTo>
                    <a:pt x="0" y="37291"/>
                    <a:pt x="5347" y="24382"/>
                    <a:pt x="14865" y="14865"/>
                  </a:cubicBezTo>
                  <a:cubicBezTo>
                    <a:pt x="24382" y="5347"/>
                    <a:pt x="37291" y="0"/>
                    <a:pt x="50751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017733" cy="6096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2165400" y="2595089"/>
            <a:ext cx="16122600" cy="4715861"/>
          </a:xfrm>
          <a:custGeom>
            <a:avLst/>
            <a:gdLst/>
            <a:ahLst/>
            <a:cxnLst/>
            <a:rect l="l" t="t" r="r" b="b"/>
            <a:pathLst>
              <a:path w="16122600" h="4715861">
                <a:moveTo>
                  <a:pt x="0" y="0"/>
                </a:moveTo>
                <a:lnTo>
                  <a:pt x="16122600" y="0"/>
                </a:lnTo>
                <a:lnTo>
                  <a:pt x="16122600" y="4715860"/>
                </a:lnTo>
                <a:lnTo>
                  <a:pt x="0" y="4715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942986" y="9719603"/>
            <a:ext cx="434501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142730" y="503244"/>
            <a:ext cx="11373872" cy="1672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3"/>
              </a:lnSpc>
            </a:pPr>
            <a:r>
              <a:rPr lang="en-US" sz="6874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Basque Parliament  Speech Corpus 1.0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71513" y="7777026"/>
            <a:ext cx="11340658" cy="2009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7409" lvl="1" indent="-243704" algn="l">
              <a:lnSpc>
                <a:spcPts val="3160"/>
              </a:lnSpc>
              <a:buFont typeface="Arial"/>
              <a:buChar char="•"/>
            </a:pPr>
            <a:r>
              <a:rPr lang="en-US" sz="22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Spanish Ministry of Science and Innovation (OPENSPEECH project)</a:t>
            </a:r>
          </a:p>
          <a:p>
            <a:pPr marL="487409" lvl="1" indent="-243704" algn="l">
              <a:lnSpc>
                <a:spcPts val="3160"/>
              </a:lnSpc>
              <a:buFont typeface="Arial"/>
              <a:buChar char="•"/>
            </a:pPr>
            <a:r>
              <a:rPr lang="en-US" sz="22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Raw data in Basque (eu), Spanish (es), and bilingual (bi)</a:t>
            </a:r>
          </a:p>
          <a:p>
            <a:pPr marL="487409" lvl="1" indent="-243704" algn="l">
              <a:lnSpc>
                <a:spcPts val="3160"/>
              </a:lnSpc>
              <a:buFont typeface="Arial"/>
              <a:buChar char="•"/>
            </a:pPr>
            <a:r>
              <a:rPr lang="en-US" sz="22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Plenary sessions (2013-2022)</a:t>
            </a:r>
          </a:p>
          <a:p>
            <a:pPr marL="487409" lvl="1" indent="-243704" algn="l">
              <a:lnSpc>
                <a:spcPts val="3160"/>
              </a:lnSpc>
              <a:buFont typeface="Arial"/>
              <a:buChar char="•"/>
            </a:pPr>
            <a:r>
              <a:rPr lang="en-US" sz="22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1462 hours,  759,192 segments</a:t>
            </a:r>
          </a:p>
          <a:p>
            <a:pPr marL="487409" lvl="1" indent="-243704" algn="l">
              <a:lnSpc>
                <a:spcPts val="3160"/>
              </a:lnSpc>
              <a:buFont typeface="Arial"/>
              <a:buChar char="•"/>
            </a:pPr>
            <a:r>
              <a:rPr lang="en-US" sz="2257" b="1">
                <a:solidFill>
                  <a:srgbClr val="487307"/>
                </a:solidFill>
                <a:latin typeface="Poppins Bold"/>
                <a:ea typeface="Poppins Bold"/>
                <a:cs typeface="Poppins Bold"/>
                <a:sym typeface="Poppins Bold"/>
              </a:rPr>
              <a:t>Train dataset (largest)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41363" y="4509852"/>
            <a:ext cx="18966128" cy="11065933"/>
            <a:chOff x="0" y="0"/>
            <a:chExt cx="4995194" cy="2914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2914484"/>
            </a:xfrm>
            <a:custGeom>
              <a:avLst/>
              <a:gdLst/>
              <a:ahLst/>
              <a:cxnLst/>
              <a:rect l="l" t="t" r="r" b="b"/>
              <a:pathLst>
                <a:path w="4995194" h="2914484">
                  <a:moveTo>
                    <a:pt x="0" y="0"/>
                  </a:moveTo>
                  <a:lnTo>
                    <a:pt x="4995194" y="0"/>
                  </a:lnTo>
                  <a:lnTo>
                    <a:pt x="4995194" y="2914484"/>
                  </a:lnTo>
                  <a:lnTo>
                    <a:pt x="0" y="2914484"/>
                  </a:lnTo>
                  <a:close/>
                </a:path>
              </a:pathLst>
            </a:custGeom>
            <a:solidFill>
              <a:srgbClr val="9D884E">
                <a:alpha val="26667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295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03731" y="-708326"/>
            <a:ext cx="2537463" cy="4927713"/>
            <a:chOff x="0" y="0"/>
            <a:chExt cx="668303" cy="12978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8303" cy="1297834"/>
            </a:xfrm>
            <a:custGeom>
              <a:avLst/>
              <a:gdLst/>
              <a:ahLst/>
              <a:cxnLst/>
              <a:rect l="l" t="t" r="r" b="b"/>
              <a:pathLst>
                <a:path w="668303" h="1297834">
                  <a:moveTo>
                    <a:pt x="0" y="0"/>
                  </a:moveTo>
                  <a:lnTo>
                    <a:pt x="668303" y="0"/>
                  </a:lnTo>
                  <a:lnTo>
                    <a:pt x="668303" y="1297834"/>
                  </a:lnTo>
                  <a:lnTo>
                    <a:pt x="0" y="1297834"/>
                  </a:ln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668303" cy="1335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2091248" y="5336332"/>
            <a:ext cx="11132948" cy="3669518"/>
            <a:chOff x="0" y="0"/>
            <a:chExt cx="2932135" cy="96645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932135" cy="966457"/>
            </a:xfrm>
            <a:custGeom>
              <a:avLst/>
              <a:gdLst/>
              <a:ahLst/>
              <a:cxnLst/>
              <a:rect l="l" t="t" r="r" b="b"/>
              <a:pathLst>
                <a:path w="2932135" h="966457">
                  <a:moveTo>
                    <a:pt x="69541" y="0"/>
                  </a:moveTo>
                  <a:lnTo>
                    <a:pt x="2862594" y="0"/>
                  </a:lnTo>
                  <a:cubicBezTo>
                    <a:pt x="2901000" y="0"/>
                    <a:pt x="2932135" y="31134"/>
                    <a:pt x="2932135" y="69541"/>
                  </a:cubicBezTo>
                  <a:lnTo>
                    <a:pt x="2932135" y="896917"/>
                  </a:lnTo>
                  <a:cubicBezTo>
                    <a:pt x="2932135" y="935323"/>
                    <a:pt x="2901000" y="966457"/>
                    <a:pt x="2862594" y="966457"/>
                  </a:cubicBezTo>
                  <a:lnTo>
                    <a:pt x="69541" y="966457"/>
                  </a:lnTo>
                  <a:cubicBezTo>
                    <a:pt x="31134" y="966457"/>
                    <a:pt x="0" y="935323"/>
                    <a:pt x="0" y="896917"/>
                  </a:cubicBezTo>
                  <a:lnTo>
                    <a:pt x="0" y="69541"/>
                  </a:lnTo>
                  <a:cubicBezTo>
                    <a:pt x="0" y="31134"/>
                    <a:pt x="31134" y="0"/>
                    <a:pt x="69541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932135" cy="10045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0348060" y="2391280"/>
            <a:ext cx="7461172" cy="1421176"/>
          </a:xfrm>
          <a:custGeom>
            <a:avLst/>
            <a:gdLst/>
            <a:ahLst/>
            <a:cxnLst/>
            <a:rect l="l" t="t" r="r" b="b"/>
            <a:pathLst>
              <a:path w="7461172" h="1421176">
                <a:moveTo>
                  <a:pt x="0" y="0"/>
                </a:moveTo>
                <a:lnTo>
                  <a:pt x="7461172" y="0"/>
                </a:lnTo>
                <a:lnTo>
                  <a:pt x="7461172" y="1421176"/>
                </a:lnTo>
                <a:lnTo>
                  <a:pt x="0" y="14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0348060" y="3869606"/>
            <a:ext cx="7461172" cy="1466726"/>
          </a:xfrm>
          <a:custGeom>
            <a:avLst/>
            <a:gdLst/>
            <a:ahLst/>
            <a:cxnLst/>
            <a:rect l="l" t="t" r="r" b="b"/>
            <a:pathLst>
              <a:path w="7461172" h="1466726">
                <a:moveTo>
                  <a:pt x="0" y="0"/>
                </a:moveTo>
                <a:lnTo>
                  <a:pt x="7461172" y="0"/>
                </a:lnTo>
                <a:lnTo>
                  <a:pt x="7461172" y="1466726"/>
                </a:lnTo>
                <a:lnTo>
                  <a:pt x="0" y="14667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0348060" y="5391421"/>
            <a:ext cx="7461172" cy="1492234"/>
          </a:xfrm>
          <a:custGeom>
            <a:avLst/>
            <a:gdLst/>
            <a:ahLst/>
            <a:cxnLst/>
            <a:rect l="l" t="t" r="r" b="b"/>
            <a:pathLst>
              <a:path w="7461172" h="1492234">
                <a:moveTo>
                  <a:pt x="0" y="0"/>
                </a:moveTo>
                <a:lnTo>
                  <a:pt x="7461172" y="0"/>
                </a:lnTo>
                <a:lnTo>
                  <a:pt x="7461172" y="1492234"/>
                </a:lnTo>
                <a:lnTo>
                  <a:pt x="0" y="14922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0348060" y="6988430"/>
            <a:ext cx="7443974" cy="1467526"/>
          </a:xfrm>
          <a:custGeom>
            <a:avLst/>
            <a:gdLst/>
            <a:ahLst/>
            <a:cxnLst/>
            <a:rect l="l" t="t" r="r" b="b"/>
            <a:pathLst>
              <a:path w="7443974" h="1467526">
                <a:moveTo>
                  <a:pt x="0" y="0"/>
                </a:moveTo>
                <a:lnTo>
                  <a:pt x="7443974" y="0"/>
                </a:lnTo>
                <a:lnTo>
                  <a:pt x="7443974" y="1467526"/>
                </a:lnTo>
                <a:lnTo>
                  <a:pt x="0" y="14675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0348060" y="8562625"/>
            <a:ext cx="7422113" cy="1480193"/>
          </a:xfrm>
          <a:custGeom>
            <a:avLst/>
            <a:gdLst/>
            <a:ahLst/>
            <a:cxnLst/>
            <a:rect l="l" t="t" r="r" b="b"/>
            <a:pathLst>
              <a:path w="7422113" h="1480193">
                <a:moveTo>
                  <a:pt x="0" y="0"/>
                </a:moveTo>
                <a:lnTo>
                  <a:pt x="7422112" y="0"/>
                </a:lnTo>
                <a:lnTo>
                  <a:pt x="7422112" y="1480194"/>
                </a:lnTo>
                <a:lnTo>
                  <a:pt x="0" y="14801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0348060" y="390463"/>
            <a:ext cx="7461172" cy="1943667"/>
          </a:xfrm>
          <a:custGeom>
            <a:avLst/>
            <a:gdLst/>
            <a:ahLst/>
            <a:cxnLst/>
            <a:rect l="l" t="t" r="r" b="b"/>
            <a:pathLst>
              <a:path w="7461172" h="1943667">
                <a:moveTo>
                  <a:pt x="0" y="0"/>
                </a:moveTo>
                <a:lnTo>
                  <a:pt x="7461172" y="0"/>
                </a:lnTo>
                <a:lnTo>
                  <a:pt x="7461172" y="1943667"/>
                </a:lnTo>
                <a:lnTo>
                  <a:pt x="0" y="194366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193930" y="9617746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164481" y="1009618"/>
            <a:ext cx="11373872" cy="1672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3"/>
              </a:lnSpc>
            </a:pPr>
            <a:r>
              <a:rPr lang="en-US" sz="6874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Spanish Emotion Lexicon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93930" y="5533210"/>
            <a:ext cx="8541666" cy="3209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7409" lvl="1" indent="-243704" algn="l">
              <a:lnSpc>
                <a:spcPts val="3160"/>
              </a:lnSpc>
              <a:buFont typeface="Arial"/>
              <a:buChar char="•"/>
            </a:pPr>
            <a:r>
              <a:rPr lang="en-US" sz="22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2,036 tokens/words</a:t>
            </a:r>
          </a:p>
          <a:p>
            <a:pPr marL="487409" lvl="1" indent="-243704" algn="l">
              <a:lnSpc>
                <a:spcPts val="3160"/>
              </a:lnSpc>
              <a:buFont typeface="Arial"/>
              <a:buChar char="•"/>
            </a:pPr>
            <a:r>
              <a:rPr lang="en-US" sz="22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6 emotions: Alegría (Happiness, n=668), Enojo (Anger, n=382), Miedo (Fear, n=211), Repulsión (Disgust, n=209), Sorpresa (Surprise, n=175), Tristeza (Sadness, n=391)</a:t>
            </a:r>
          </a:p>
          <a:p>
            <a:pPr marL="487409" lvl="1" indent="-243704" algn="l">
              <a:lnSpc>
                <a:spcPts val="3160"/>
              </a:lnSpc>
              <a:buFont typeface="Arial"/>
              <a:buChar char="•"/>
            </a:pPr>
            <a:r>
              <a:rPr lang="en-US" sz="22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Limitations:</a:t>
            </a:r>
          </a:p>
          <a:p>
            <a:pPr marL="974818" lvl="2" indent="-324939" algn="l">
              <a:lnSpc>
                <a:spcPts val="3160"/>
              </a:lnSpc>
              <a:buFont typeface="Arial"/>
              <a:buChar char="⚬"/>
            </a:pPr>
            <a:r>
              <a:rPr lang="en-US" sz="22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Overlapping tokens</a:t>
            </a:r>
          </a:p>
          <a:p>
            <a:pPr marL="1462226" lvl="3" indent="-365557" algn="l">
              <a:lnSpc>
                <a:spcPts val="3160"/>
              </a:lnSpc>
              <a:buFont typeface="Arial"/>
              <a:buChar char="￭"/>
            </a:pPr>
            <a:r>
              <a:rPr lang="en-US" sz="22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Some entire words</a:t>
            </a:r>
          </a:p>
          <a:p>
            <a:pPr marL="1462226" lvl="3" indent="-365557" algn="l">
              <a:lnSpc>
                <a:spcPts val="3160"/>
              </a:lnSpc>
              <a:buFont typeface="Arial"/>
              <a:buChar char="￭"/>
            </a:pPr>
            <a:r>
              <a:rPr lang="en-US" sz="22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Some just semantically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41363" y="2226019"/>
            <a:ext cx="18966128" cy="13349766"/>
            <a:chOff x="0" y="0"/>
            <a:chExt cx="4995194" cy="35159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3515988"/>
            </a:xfrm>
            <a:custGeom>
              <a:avLst/>
              <a:gdLst/>
              <a:ahLst/>
              <a:cxnLst/>
              <a:rect l="l" t="t" r="r" b="b"/>
              <a:pathLst>
                <a:path w="4995194" h="3515988">
                  <a:moveTo>
                    <a:pt x="0" y="0"/>
                  </a:moveTo>
                  <a:lnTo>
                    <a:pt x="4995194" y="0"/>
                  </a:lnTo>
                  <a:lnTo>
                    <a:pt x="4995194" y="3515988"/>
                  </a:lnTo>
                  <a:lnTo>
                    <a:pt x="0" y="3515988"/>
                  </a:lnTo>
                  <a:close/>
                </a:path>
              </a:pathLst>
            </a:custGeom>
            <a:solidFill>
              <a:srgbClr val="9D884E">
                <a:alpha val="26667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35540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03731" y="-708326"/>
            <a:ext cx="2537463" cy="4927713"/>
            <a:chOff x="0" y="0"/>
            <a:chExt cx="668303" cy="12978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8303" cy="1297834"/>
            </a:xfrm>
            <a:custGeom>
              <a:avLst/>
              <a:gdLst/>
              <a:ahLst/>
              <a:cxnLst/>
              <a:rect l="l" t="t" r="r" b="b"/>
              <a:pathLst>
                <a:path w="668303" h="1297834">
                  <a:moveTo>
                    <a:pt x="0" y="0"/>
                  </a:moveTo>
                  <a:lnTo>
                    <a:pt x="668303" y="0"/>
                  </a:lnTo>
                  <a:lnTo>
                    <a:pt x="668303" y="1297834"/>
                  </a:lnTo>
                  <a:lnTo>
                    <a:pt x="0" y="1297834"/>
                  </a:ln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668303" cy="1335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2091248" y="4901316"/>
            <a:ext cx="11235248" cy="4517799"/>
            <a:chOff x="0" y="0"/>
            <a:chExt cx="2959078" cy="118987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959078" cy="1189873"/>
            </a:xfrm>
            <a:custGeom>
              <a:avLst/>
              <a:gdLst/>
              <a:ahLst/>
              <a:cxnLst/>
              <a:rect l="l" t="t" r="r" b="b"/>
              <a:pathLst>
                <a:path w="2959078" h="1189873">
                  <a:moveTo>
                    <a:pt x="68907" y="0"/>
                  </a:moveTo>
                  <a:lnTo>
                    <a:pt x="2890170" y="0"/>
                  </a:lnTo>
                  <a:cubicBezTo>
                    <a:pt x="2928227" y="0"/>
                    <a:pt x="2959078" y="30851"/>
                    <a:pt x="2959078" y="68907"/>
                  </a:cubicBezTo>
                  <a:lnTo>
                    <a:pt x="2959078" y="1120966"/>
                  </a:lnTo>
                  <a:cubicBezTo>
                    <a:pt x="2959078" y="1159022"/>
                    <a:pt x="2928227" y="1189873"/>
                    <a:pt x="2890170" y="1189873"/>
                  </a:cubicBezTo>
                  <a:lnTo>
                    <a:pt x="68907" y="1189873"/>
                  </a:lnTo>
                  <a:cubicBezTo>
                    <a:pt x="30851" y="1189873"/>
                    <a:pt x="0" y="1159022"/>
                    <a:pt x="0" y="1120966"/>
                  </a:cubicBezTo>
                  <a:lnTo>
                    <a:pt x="0" y="68907"/>
                  </a:lnTo>
                  <a:cubicBezTo>
                    <a:pt x="0" y="30851"/>
                    <a:pt x="30851" y="0"/>
                    <a:pt x="68907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959078" cy="12279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93930" y="9719603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06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29734" y="687296"/>
            <a:ext cx="11373872" cy="863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3"/>
              </a:lnSpc>
            </a:pPr>
            <a:r>
              <a:rPr lang="en-US" sz="6874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Data cleaning</a:t>
            </a:r>
          </a:p>
        </p:txBody>
      </p:sp>
      <p:grpSp>
        <p:nvGrpSpPr>
          <p:cNvPr id="14" name="Group 14"/>
          <p:cNvGrpSpPr/>
          <p:nvPr/>
        </p:nvGrpSpPr>
        <p:grpSpPr>
          <a:xfrm rot="-10800000">
            <a:off x="9415067" y="2653615"/>
            <a:ext cx="11235248" cy="7246646"/>
            <a:chOff x="0" y="0"/>
            <a:chExt cx="2959078" cy="190858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959078" cy="1908582"/>
            </a:xfrm>
            <a:custGeom>
              <a:avLst/>
              <a:gdLst/>
              <a:ahLst/>
              <a:cxnLst/>
              <a:rect l="l" t="t" r="r" b="b"/>
              <a:pathLst>
                <a:path w="2959078" h="1908582">
                  <a:moveTo>
                    <a:pt x="68907" y="0"/>
                  </a:moveTo>
                  <a:lnTo>
                    <a:pt x="2890170" y="0"/>
                  </a:lnTo>
                  <a:cubicBezTo>
                    <a:pt x="2928227" y="0"/>
                    <a:pt x="2959078" y="30851"/>
                    <a:pt x="2959078" y="68907"/>
                  </a:cubicBezTo>
                  <a:lnTo>
                    <a:pt x="2959078" y="1839674"/>
                  </a:lnTo>
                  <a:cubicBezTo>
                    <a:pt x="2959078" y="1877731"/>
                    <a:pt x="2928227" y="1908582"/>
                    <a:pt x="2890170" y="1908582"/>
                  </a:cubicBezTo>
                  <a:lnTo>
                    <a:pt x="68907" y="1908582"/>
                  </a:lnTo>
                  <a:cubicBezTo>
                    <a:pt x="30851" y="1908582"/>
                    <a:pt x="0" y="1877731"/>
                    <a:pt x="0" y="1839674"/>
                  </a:cubicBezTo>
                  <a:lnTo>
                    <a:pt x="0" y="68907"/>
                  </a:lnTo>
                  <a:cubicBezTo>
                    <a:pt x="0" y="30851"/>
                    <a:pt x="30851" y="0"/>
                    <a:pt x="68907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2959078" cy="19466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572328" y="3786881"/>
            <a:ext cx="8541666" cy="4894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0125" lvl="1" indent="-330062" algn="l">
              <a:lnSpc>
                <a:spcPts val="4280"/>
              </a:lnSpc>
              <a:buFont typeface="Arial"/>
              <a:buChar char="•"/>
            </a:pPr>
            <a:r>
              <a:rPr lang="en-US" sz="30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Step 1: Removed irrelevant ‘Path’ column</a:t>
            </a:r>
          </a:p>
          <a:p>
            <a:pPr marL="660125" lvl="1" indent="-330062" algn="l">
              <a:lnSpc>
                <a:spcPts val="4280"/>
              </a:lnSpc>
              <a:buFont typeface="Arial"/>
              <a:buChar char="•"/>
            </a:pPr>
            <a:r>
              <a:rPr lang="en-US" sz="30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Step 2: Filtered out bilingual and Basque-only utterances/rows</a:t>
            </a:r>
          </a:p>
          <a:p>
            <a:pPr marL="660125" lvl="1" indent="-330062" algn="l">
              <a:lnSpc>
                <a:spcPts val="4280"/>
              </a:lnSpc>
              <a:buFont typeface="Arial"/>
              <a:buChar char="•"/>
            </a:pPr>
            <a:r>
              <a:rPr lang="en-US" sz="30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Step 3: Filtering relevant rows</a:t>
            </a:r>
          </a:p>
          <a:p>
            <a:pPr marL="1320249" lvl="2" indent="-440083" algn="l">
              <a:lnSpc>
                <a:spcPts val="4280"/>
              </a:lnSpc>
              <a:buFont typeface="Arial"/>
              <a:buChar char="⚬"/>
            </a:pPr>
            <a:r>
              <a:rPr lang="en-US" sz="30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str_detect()</a:t>
            </a:r>
          </a:p>
          <a:p>
            <a:pPr marL="1320249" lvl="2" indent="-440083" algn="l">
              <a:lnSpc>
                <a:spcPts val="4280"/>
              </a:lnSpc>
              <a:buFont typeface="Arial"/>
              <a:buChar char="⚬"/>
            </a:pPr>
            <a:r>
              <a:rPr lang="en-US" sz="30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Keywords: ['hablante', 'euskera', 'lenguaje', 'idioma', 'aprendizaje', 'lingüístic’]</a:t>
            </a:r>
          </a:p>
          <a:p>
            <a:pPr marL="1320249" lvl="2" indent="-440083" algn="l">
              <a:lnSpc>
                <a:spcPts val="4280"/>
              </a:lnSpc>
              <a:buFont typeface="Arial"/>
              <a:buChar char="⚬"/>
            </a:pPr>
            <a:r>
              <a:rPr lang="en-US" sz="30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Demonstrate relevance to language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93930" y="6554543"/>
            <a:ext cx="8541666" cy="1958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5356" lvl="1" indent="-297678" algn="l">
              <a:lnSpc>
                <a:spcPts val="3860"/>
              </a:lnSpc>
              <a:buFont typeface="Arial"/>
              <a:buChar char="•"/>
            </a:pPr>
            <a:r>
              <a:rPr lang="en-US" sz="27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3,702 utterances/rows</a:t>
            </a:r>
          </a:p>
          <a:p>
            <a:pPr marL="595356" lvl="1" indent="-297678" algn="l">
              <a:lnSpc>
                <a:spcPts val="3860"/>
              </a:lnSpc>
              <a:buFont typeface="Arial"/>
              <a:buChar char="•"/>
            </a:pPr>
            <a:r>
              <a:rPr lang="en-US" sz="27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6 variables/columns</a:t>
            </a:r>
          </a:p>
          <a:p>
            <a:pPr marL="595356" lvl="1" indent="-297678" algn="l">
              <a:lnSpc>
                <a:spcPts val="3860"/>
              </a:lnSpc>
              <a:buFont typeface="Arial"/>
              <a:buChar char="•"/>
            </a:pPr>
            <a:r>
              <a:rPr lang="en-US" sz="27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Mean utterance length of 7.655</a:t>
            </a:r>
          </a:p>
          <a:p>
            <a:pPr marL="595356" lvl="1" indent="-297678" algn="l">
              <a:lnSpc>
                <a:spcPts val="3860"/>
              </a:lnSpc>
              <a:buFont typeface="Arial"/>
              <a:buChar char="•"/>
            </a:pPr>
            <a:r>
              <a:rPr lang="en-US" sz="27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131 unique speakers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-1350377" y="5385151"/>
            <a:ext cx="8541666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Basic stats of cleaned data: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41363" y="2027329"/>
            <a:ext cx="18966128" cy="13548456"/>
            <a:chOff x="0" y="0"/>
            <a:chExt cx="4995194" cy="3568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3568317"/>
            </a:xfrm>
            <a:custGeom>
              <a:avLst/>
              <a:gdLst/>
              <a:ahLst/>
              <a:cxnLst/>
              <a:rect l="l" t="t" r="r" b="b"/>
              <a:pathLst>
                <a:path w="4995194" h="3568317">
                  <a:moveTo>
                    <a:pt x="0" y="0"/>
                  </a:moveTo>
                  <a:lnTo>
                    <a:pt x="4995194" y="0"/>
                  </a:lnTo>
                  <a:lnTo>
                    <a:pt x="4995194" y="3568317"/>
                  </a:lnTo>
                  <a:lnTo>
                    <a:pt x="0" y="3568317"/>
                  </a:lnTo>
                  <a:close/>
                </a:path>
              </a:pathLst>
            </a:custGeom>
            <a:solidFill>
              <a:srgbClr val="9D884E">
                <a:alpha val="26667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36064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03731" y="-708326"/>
            <a:ext cx="2537463" cy="4927713"/>
            <a:chOff x="0" y="0"/>
            <a:chExt cx="668303" cy="12978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8303" cy="1297834"/>
            </a:xfrm>
            <a:custGeom>
              <a:avLst/>
              <a:gdLst/>
              <a:ahLst/>
              <a:cxnLst/>
              <a:rect l="l" t="t" r="r" b="b"/>
              <a:pathLst>
                <a:path w="668303" h="1297834">
                  <a:moveTo>
                    <a:pt x="0" y="0"/>
                  </a:moveTo>
                  <a:lnTo>
                    <a:pt x="668303" y="0"/>
                  </a:lnTo>
                  <a:lnTo>
                    <a:pt x="668303" y="1297834"/>
                  </a:lnTo>
                  <a:lnTo>
                    <a:pt x="0" y="1297834"/>
                  </a:ln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668303" cy="1335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800000">
            <a:off x="4027685" y="2226019"/>
            <a:ext cx="17946254" cy="5526926"/>
            <a:chOff x="0" y="0"/>
            <a:chExt cx="4726585" cy="14556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6586" cy="1455651"/>
            </a:xfrm>
            <a:custGeom>
              <a:avLst/>
              <a:gdLst/>
              <a:ahLst/>
              <a:cxnLst/>
              <a:rect l="l" t="t" r="r" b="b"/>
              <a:pathLst>
                <a:path w="4726586" h="1455651">
                  <a:moveTo>
                    <a:pt x="43139" y="0"/>
                  </a:moveTo>
                  <a:lnTo>
                    <a:pt x="4683446" y="0"/>
                  </a:lnTo>
                  <a:cubicBezTo>
                    <a:pt x="4707271" y="0"/>
                    <a:pt x="4726586" y="19314"/>
                    <a:pt x="4726586" y="43139"/>
                  </a:cubicBezTo>
                  <a:lnTo>
                    <a:pt x="4726586" y="1412512"/>
                  </a:lnTo>
                  <a:cubicBezTo>
                    <a:pt x="4726586" y="1423953"/>
                    <a:pt x="4722040" y="1434926"/>
                    <a:pt x="4713950" y="1443016"/>
                  </a:cubicBezTo>
                  <a:cubicBezTo>
                    <a:pt x="4705860" y="1451106"/>
                    <a:pt x="4694887" y="1455651"/>
                    <a:pt x="4683446" y="1455651"/>
                  </a:cubicBezTo>
                  <a:lnTo>
                    <a:pt x="43139" y="1455651"/>
                  </a:lnTo>
                  <a:cubicBezTo>
                    <a:pt x="31698" y="1455651"/>
                    <a:pt x="20725" y="1451106"/>
                    <a:pt x="12635" y="1443016"/>
                  </a:cubicBezTo>
                  <a:cubicBezTo>
                    <a:pt x="4545" y="1434926"/>
                    <a:pt x="0" y="1423953"/>
                    <a:pt x="0" y="1412512"/>
                  </a:cubicBezTo>
                  <a:lnTo>
                    <a:pt x="0" y="43139"/>
                  </a:lnTo>
                  <a:cubicBezTo>
                    <a:pt x="0" y="31698"/>
                    <a:pt x="4545" y="20725"/>
                    <a:pt x="12635" y="12635"/>
                  </a:cubicBezTo>
                  <a:cubicBezTo>
                    <a:pt x="20725" y="4545"/>
                    <a:pt x="31698" y="0"/>
                    <a:pt x="4313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726585" cy="1493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07297" y="7892274"/>
            <a:ext cx="18073407" cy="2394726"/>
          </a:xfrm>
          <a:custGeom>
            <a:avLst/>
            <a:gdLst/>
            <a:ahLst/>
            <a:cxnLst/>
            <a:rect l="l" t="t" r="r" b="b"/>
            <a:pathLst>
              <a:path w="18073407" h="2394726">
                <a:moveTo>
                  <a:pt x="0" y="0"/>
                </a:moveTo>
                <a:lnTo>
                  <a:pt x="18073406" y="0"/>
                </a:lnTo>
                <a:lnTo>
                  <a:pt x="18073406" y="2394726"/>
                </a:lnTo>
                <a:lnTo>
                  <a:pt x="0" y="2394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2" name="Group 12"/>
          <p:cNvGrpSpPr/>
          <p:nvPr/>
        </p:nvGrpSpPr>
        <p:grpSpPr>
          <a:xfrm>
            <a:off x="-349947" y="4947045"/>
            <a:ext cx="4192262" cy="2582976"/>
            <a:chOff x="0" y="0"/>
            <a:chExt cx="1104135" cy="68029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04135" cy="680290"/>
            </a:xfrm>
            <a:custGeom>
              <a:avLst/>
              <a:gdLst/>
              <a:ahLst/>
              <a:cxnLst/>
              <a:rect l="l" t="t" r="r" b="b"/>
              <a:pathLst>
                <a:path w="1104135" h="680290">
                  <a:moveTo>
                    <a:pt x="94183" y="0"/>
                  </a:moveTo>
                  <a:lnTo>
                    <a:pt x="1009952" y="0"/>
                  </a:lnTo>
                  <a:cubicBezTo>
                    <a:pt x="1061968" y="0"/>
                    <a:pt x="1104135" y="42167"/>
                    <a:pt x="1104135" y="94183"/>
                  </a:cubicBezTo>
                  <a:lnTo>
                    <a:pt x="1104135" y="586107"/>
                  </a:lnTo>
                  <a:cubicBezTo>
                    <a:pt x="1104135" y="638123"/>
                    <a:pt x="1061968" y="680290"/>
                    <a:pt x="1009952" y="680290"/>
                  </a:cubicBezTo>
                  <a:lnTo>
                    <a:pt x="94183" y="680290"/>
                  </a:lnTo>
                  <a:cubicBezTo>
                    <a:pt x="42167" y="680290"/>
                    <a:pt x="0" y="638123"/>
                    <a:pt x="0" y="586107"/>
                  </a:cubicBezTo>
                  <a:lnTo>
                    <a:pt x="0" y="94183"/>
                  </a:lnTo>
                  <a:cubicBezTo>
                    <a:pt x="0" y="42167"/>
                    <a:pt x="42167" y="0"/>
                    <a:pt x="94183" y="0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104135" cy="7183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289561" y="5598271"/>
            <a:ext cx="1019088" cy="1125499"/>
          </a:xfrm>
          <a:custGeom>
            <a:avLst/>
            <a:gdLst/>
            <a:ahLst/>
            <a:cxnLst/>
            <a:rect l="l" t="t" r="r" b="b"/>
            <a:pathLst>
              <a:path w="1019088" h="1125499">
                <a:moveTo>
                  <a:pt x="0" y="0"/>
                </a:moveTo>
                <a:lnTo>
                  <a:pt x="1019088" y="0"/>
                </a:lnTo>
                <a:lnTo>
                  <a:pt x="1019088" y="1125499"/>
                </a:lnTo>
                <a:lnTo>
                  <a:pt x="0" y="11254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4506416" y="2372743"/>
            <a:ext cx="13781584" cy="5157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0588" lvl="1" indent="-265294" algn="l">
              <a:lnSpc>
                <a:spcPts val="3440"/>
              </a:lnSpc>
              <a:buFont typeface="Arial"/>
              <a:buChar char="•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Step 1: Begin with *newly* cleaned data!</a:t>
            </a:r>
          </a:p>
          <a:p>
            <a:pPr marL="530588" lvl="1" indent="-265294" algn="l">
              <a:lnSpc>
                <a:spcPts val="3440"/>
              </a:lnSpc>
              <a:buFont typeface="Arial"/>
              <a:buChar char="•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Step 2: Unnest sentence tokens (words) using unnest_tokens() function</a:t>
            </a:r>
          </a:p>
          <a:p>
            <a:pPr marL="1061175" lvl="2" indent="-353725" algn="l">
              <a:lnSpc>
                <a:spcPts val="3440"/>
              </a:lnSpc>
              <a:buFont typeface="Arial"/>
              <a:buChar char="⚬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Tokens already lowercase, but set to_lower=TRUE just in case</a:t>
            </a:r>
          </a:p>
          <a:p>
            <a:pPr marL="530588" lvl="1" indent="-265294" algn="l">
              <a:lnSpc>
                <a:spcPts val="3440"/>
              </a:lnSpc>
              <a:buFont typeface="Arial"/>
              <a:buChar char="•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Step 3: Adjust column names to prepare for inner_join()</a:t>
            </a:r>
          </a:p>
          <a:p>
            <a:pPr marL="530588" lvl="1" indent="-265294" algn="l">
              <a:lnSpc>
                <a:spcPts val="3440"/>
              </a:lnSpc>
              <a:buFont typeface="Arial"/>
              <a:buChar char="•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Step 4: Inner joined the two corpora by their matching tokens</a:t>
            </a:r>
          </a:p>
          <a:p>
            <a:pPr marL="1061175" lvl="2" indent="-353725" algn="l">
              <a:lnSpc>
                <a:spcPts val="3440"/>
              </a:lnSpc>
              <a:buFont typeface="Arial"/>
              <a:buChar char="⚬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Several arguments:</a:t>
            </a:r>
          </a:p>
          <a:p>
            <a:pPr marL="1591763" lvl="3" indent="-397941" algn="l">
              <a:lnSpc>
                <a:spcPts val="3440"/>
              </a:lnSpc>
              <a:buFont typeface="Arial"/>
              <a:buChar char="￭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multiple = “all”</a:t>
            </a:r>
          </a:p>
          <a:p>
            <a:pPr marL="2122351" lvl="4" indent="-424470" algn="l">
              <a:lnSpc>
                <a:spcPts val="3440"/>
              </a:lnSpc>
              <a:buFont typeface="Arial"/>
              <a:buChar char="•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Some words have &gt;1 emotion </a:t>
            </a:r>
          </a:p>
          <a:p>
            <a:pPr marL="1591763" lvl="3" indent="-397941" algn="l">
              <a:lnSpc>
                <a:spcPts val="3440"/>
              </a:lnSpc>
              <a:buFont typeface="Arial"/>
              <a:buChar char="￭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unmatched = “drop”</a:t>
            </a:r>
          </a:p>
          <a:p>
            <a:pPr marL="2122351" lvl="4" indent="-424470" algn="l">
              <a:lnSpc>
                <a:spcPts val="3440"/>
              </a:lnSpc>
              <a:buFont typeface="Arial"/>
              <a:buChar char="•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Drop rows in speech corpus if there is no emotion word in common with SEL*</a:t>
            </a:r>
          </a:p>
          <a:p>
            <a:pPr marL="1591763" lvl="3" indent="-397941" algn="l">
              <a:lnSpc>
                <a:spcPts val="3440"/>
              </a:lnSpc>
              <a:buFont typeface="Arial"/>
              <a:buChar char="￭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relationship = “many-to-many”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29734" y="687296"/>
            <a:ext cx="11373872" cy="863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3"/>
              </a:lnSpc>
            </a:pPr>
            <a:r>
              <a:rPr lang="en-US" sz="6874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Data pipeline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710772" y="183106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07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57788" y="5360383"/>
            <a:ext cx="2212323" cy="189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dirty="0">
                <a:solidFill>
                  <a:srgbClr val="FFFFFF"/>
                </a:solidFill>
                <a:latin typeface="Biski"/>
                <a:ea typeface="Biski"/>
                <a:cs typeface="Biski"/>
                <a:sym typeface="Biski"/>
              </a:rPr>
              <a:t>Sentence/utterance can have more than one emotion, and emotion can have more than one category...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41363" y="2027329"/>
            <a:ext cx="18966128" cy="13548456"/>
            <a:chOff x="0" y="0"/>
            <a:chExt cx="4995194" cy="3568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3568317"/>
            </a:xfrm>
            <a:custGeom>
              <a:avLst/>
              <a:gdLst/>
              <a:ahLst/>
              <a:cxnLst/>
              <a:rect l="l" t="t" r="r" b="b"/>
              <a:pathLst>
                <a:path w="4995194" h="3568317">
                  <a:moveTo>
                    <a:pt x="0" y="0"/>
                  </a:moveTo>
                  <a:lnTo>
                    <a:pt x="4995194" y="0"/>
                  </a:lnTo>
                  <a:lnTo>
                    <a:pt x="4995194" y="3568317"/>
                  </a:lnTo>
                  <a:lnTo>
                    <a:pt x="0" y="3568317"/>
                  </a:lnTo>
                  <a:close/>
                </a:path>
              </a:pathLst>
            </a:custGeom>
            <a:solidFill>
              <a:srgbClr val="9D884E">
                <a:alpha val="26667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36064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03731" y="-708326"/>
            <a:ext cx="2537463" cy="4927713"/>
            <a:chOff x="0" y="0"/>
            <a:chExt cx="668303" cy="12978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8303" cy="1297834"/>
            </a:xfrm>
            <a:custGeom>
              <a:avLst/>
              <a:gdLst/>
              <a:ahLst/>
              <a:cxnLst/>
              <a:rect l="l" t="t" r="r" b="b"/>
              <a:pathLst>
                <a:path w="668303" h="1297834">
                  <a:moveTo>
                    <a:pt x="0" y="0"/>
                  </a:moveTo>
                  <a:lnTo>
                    <a:pt x="668303" y="0"/>
                  </a:lnTo>
                  <a:lnTo>
                    <a:pt x="668303" y="1297834"/>
                  </a:lnTo>
                  <a:lnTo>
                    <a:pt x="0" y="1297834"/>
                  </a:ln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668303" cy="1335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800000">
            <a:off x="4027685" y="2226019"/>
            <a:ext cx="17946254" cy="3935002"/>
            <a:chOff x="0" y="0"/>
            <a:chExt cx="4726585" cy="10363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6586" cy="1036379"/>
            </a:xfrm>
            <a:custGeom>
              <a:avLst/>
              <a:gdLst/>
              <a:ahLst/>
              <a:cxnLst/>
              <a:rect l="l" t="t" r="r" b="b"/>
              <a:pathLst>
                <a:path w="4726586" h="1036379">
                  <a:moveTo>
                    <a:pt x="43139" y="0"/>
                  </a:moveTo>
                  <a:lnTo>
                    <a:pt x="4683446" y="0"/>
                  </a:lnTo>
                  <a:cubicBezTo>
                    <a:pt x="4707271" y="0"/>
                    <a:pt x="4726586" y="19314"/>
                    <a:pt x="4726586" y="43139"/>
                  </a:cubicBezTo>
                  <a:lnTo>
                    <a:pt x="4726586" y="993240"/>
                  </a:lnTo>
                  <a:cubicBezTo>
                    <a:pt x="4726586" y="1004681"/>
                    <a:pt x="4722040" y="1015654"/>
                    <a:pt x="4713950" y="1023744"/>
                  </a:cubicBezTo>
                  <a:cubicBezTo>
                    <a:pt x="4705860" y="1031834"/>
                    <a:pt x="4694887" y="1036379"/>
                    <a:pt x="4683446" y="1036379"/>
                  </a:cubicBezTo>
                  <a:lnTo>
                    <a:pt x="43139" y="1036379"/>
                  </a:lnTo>
                  <a:cubicBezTo>
                    <a:pt x="31698" y="1036379"/>
                    <a:pt x="20725" y="1031834"/>
                    <a:pt x="12635" y="1023744"/>
                  </a:cubicBezTo>
                  <a:cubicBezTo>
                    <a:pt x="4545" y="1015654"/>
                    <a:pt x="0" y="1004681"/>
                    <a:pt x="0" y="993240"/>
                  </a:cubicBezTo>
                  <a:lnTo>
                    <a:pt x="0" y="43139"/>
                  </a:lnTo>
                  <a:cubicBezTo>
                    <a:pt x="0" y="31698"/>
                    <a:pt x="4545" y="20725"/>
                    <a:pt x="12635" y="12635"/>
                  </a:cubicBezTo>
                  <a:cubicBezTo>
                    <a:pt x="20725" y="4545"/>
                    <a:pt x="31698" y="0"/>
                    <a:pt x="4313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726585" cy="10744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441363" y="6875396"/>
            <a:ext cx="14990247" cy="2582976"/>
            <a:chOff x="0" y="0"/>
            <a:chExt cx="3948049" cy="68029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948049" cy="680290"/>
            </a:xfrm>
            <a:custGeom>
              <a:avLst/>
              <a:gdLst/>
              <a:ahLst/>
              <a:cxnLst/>
              <a:rect l="l" t="t" r="r" b="b"/>
              <a:pathLst>
                <a:path w="3948049" h="680290">
                  <a:moveTo>
                    <a:pt x="26340" y="0"/>
                  </a:moveTo>
                  <a:lnTo>
                    <a:pt x="3921709" y="0"/>
                  </a:lnTo>
                  <a:cubicBezTo>
                    <a:pt x="3936256" y="0"/>
                    <a:pt x="3948049" y="11793"/>
                    <a:pt x="3948049" y="26340"/>
                  </a:cubicBezTo>
                  <a:lnTo>
                    <a:pt x="3948049" y="653950"/>
                  </a:lnTo>
                  <a:cubicBezTo>
                    <a:pt x="3948049" y="668497"/>
                    <a:pt x="3936256" y="680290"/>
                    <a:pt x="3921709" y="680290"/>
                  </a:cubicBezTo>
                  <a:lnTo>
                    <a:pt x="26340" y="680290"/>
                  </a:lnTo>
                  <a:cubicBezTo>
                    <a:pt x="11793" y="680290"/>
                    <a:pt x="0" y="668497"/>
                    <a:pt x="0" y="653950"/>
                  </a:cubicBezTo>
                  <a:lnTo>
                    <a:pt x="0" y="26340"/>
                  </a:lnTo>
                  <a:cubicBezTo>
                    <a:pt x="0" y="11793"/>
                    <a:pt x="11793" y="0"/>
                    <a:pt x="26340" y="0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948049" cy="7183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519156" y="7604134"/>
            <a:ext cx="1019088" cy="1125499"/>
          </a:xfrm>
          <a:custGeom>
            <a:avLst/>
            <a:gdLst/>
            <a:ahLst/>
            <a:cxnLst/>
            <a:rect l="l" t="t" r="r" b="b"/>
            <a:pathLst>
              <a:path w="1019088" h="1125499">
                <a:moveTo>
                  <a:pt x="0" y="0"/>
                </a:moveTo>
                <a:lnTo>
                  <a:pt x="1019088" y="0"/>
                </a:lnTo>
                <a:lnTo>
                  <a:pt x="1019088" y="1125499"/>
                </a:lnTo>
                <a:lnTo>
                  <a:pt x="0" y="1125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2076028" y="7123752"/>
            <a:ext cx="4977733" cy="2171139"/>
          </a:xfrm>
          <a:custGeom>
            <a:avLst/>
            <a:gdLst/>
            <a:ahLst/>
            <a:cxnLst/>
            <a:rect l="l" t="t" r="r" b="b"/>
            <a:pathLst>
              <a:path w="4977733" h="2171139">
                <a:moveTo>
                  <a:pt x="0" y="0"/>
                </a:moveTo>
                <a:lnTo>
                  <a:pt x="4977732" y="0"/>
                </a:lnTo>
                <a:lnTo>
                  <a:pt x="4977732" y="2171139"/>
                </a:lnTo>
                <a:lnTo>
                  <a:pt x="0" y="21711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7517242" y="7126311"/>
            <a:ext cx="6632437" cy="2081146"/>
          </a:xfrm>
          <a:custGeom>
            <a:avLst/>
            <a:gdLst/>
            <a:ahLst/>
            <a:cxnLst/>
            <a:rect l="l" t="t" r="r" b="b"/>
            <a:pathLst>
              <a:path w="6632437" h="2081146">
                <a:moveTo>
                  <a:pt x="0" y="0"/>
                </a:moveTo>
                <a:lnTo>
                  <a:pt x="6632436" y="0"/>
                </a:lnTo>
                <a:lnTo>
                  <a:pt x="6632436" y="2081146"/>
                </a:lnTo>
                <a:lnTo>
                  <a:pt x="0" y="20811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4506416" y="2372743"/>
            <a:ext cx="13091283" cy="3442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0588" lvl="1" indent="-265294" algn="l">
              <a:lnSpc>
                <a:spcPts val="3440"/>
              </a:lnSpc>
              <a:buFont typeface="Arial"/>
              <a:buChar char="•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Goals for analysis:</a:t>
            </a:r>
          </a:p>
          <a:p>
            <a:pPr marL="1061175" lvl="2" indent="-353725" algn="l">
              <a:lnSpc>
                <a:spcPts val="3440"/>
              </a:lnSpc>
              <a:buFont typeface="Arial"/>
              <a:buChar char="⚬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Goal 1: For each sentiment, identify represented words and find frequencies</a:t>
            </a:r>
          </a:p>
          <a:p>
            <a:pPr marL="1591763" lvl="3" indent="-397941" algn="l">
              <a:lnSpc>
                <a:spcPts val="3440"/>
              </a:lnSpc>
              <a:buFont typeface="Arial"/>
              <a:buChar char="￭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Execution: create new dataframe for each emotion with all tokens, find freq per unique token </a:t>
            </a:r>
          </a:p>
          <a:p>
            <a:pPr marL="1591763" lvl="3" indent="-397941" algn="l">
              <a:lnSpc>
                <a:spcPts val="3440"/>
              </a:lnSpc>
              <a:buFont typeface="Arial"/>
              <a:buChar char="￭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Visual: wordcloud, bar chart</a:t>
            </a:r>
          </a:p>
          <a:p>
            <a:pPr marL="1061175" lvl="2" indent="-353725" algn="l">
              <a:lnSpc>
                <a:spcPts val="3440"/>
              </a:lnSpc>
              <a:buFont typeface="Arial"/>
              <a:buChar char="⚬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Goal 2: Calculate general sentiment distribution overall. Compare with sentiment distribution in SEL alone</a:t>
            </a:r>
          </a:p>
          <a:p>
            <a:pPr marL="1591763" lvl="3" indent="-397941" algn="l">
              <a:lnSpc>
                <a:spcPts val="3440"/>
              </a:lnSpc>
              <a:buFont typeface="Arial"/>
              <a:buChar char="￭"/>
            </a:pPr>
            <a:r>
              <a:rPr lang="en-US" sz="245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Visual: waffle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136848" y="742143"/>
            <a:ext cx="15460852" cy="773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42"/>
              </a:lnSpc>
            </a:pPr>
            <a:r>
              <a:rPr lang="en-US" sz="6174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Data pipeline for analysis &amp; visuals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710772" y="9782255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9168" y="9569147"/>
            <a:ext cx="18537168" cy="717853"/>
            <a:chOff x="0" y="0"/>
            <a:chExt cx="4882217" cy="1890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82217" cy="189064"/>
            </a:xfrm>
            <a:custGeom>
              <a:avLst/>
              <a:gdLst/>
              <a:ahLst/>
              <a:cxnLst/>
              <a:rect l="l" t="t" r="r" b="b"/>
              <a:pathLst>
                <a:path w="4882217" h="189064">
                  <a:moveTo>
                    <a:pt x="2924" y="0"/>
                  </a:moveTo>
                  <a:lnTo>
                    <a:pt x="4879294" y="0"/>
                  </a:lnTo>
                  <a:cubicBezTo>
                    <a:pt x="4880908" y="0"/>
                    <a:pt x="4882217" y="1309"/>
                    <a:pt x="4882217" y="2924"/>
                  </a:cubicBezTo>
                  <a:lnTo>
                    <a:pt x="4882217" y="186141"/>
                  </a:lnTo>
                  <a:cubicBezTo>
                    <a:pt x="4882217" y="187755"/>
                    <a:pt x="4880908" y="189064"/>
                    <a:pt x="4879294" y="189064"/>
                  </a:cubicBezTo>
                  <a:lnTo>
                    <a:pt x="2924" y="189064"/>
                  </a:lnTo>
                  <a:cubicBezTo>
                    <a:pt x="1309" y="189064"/>
                    <a:pt x="0" y="187755"/>
                    <a:pt x="0" y="186141"/>
                  </a:cubicBezTo>
                  <a:lnTo>
                    <a:pt x="0" y="2924"/>
                  </a:lnTo>
                  <a:cubicBezTo>
                    <a:pt x="0" y="1309"/>
                    <a:pt x="1309" y="0"/>
                    <a:pt x="2924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82217" cy="2271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545753" y="1403511"/>
            <a:ext cx="13196494" cy="8167458"/>
          </a:xfrm>
          <a:custGeom>
            <a:avLst/>
            <a:gdLst/>
            <a:ahLst/>
            <a:cxnLst/>
            <a:rect l="l" t="t" r="r" b="b"/>
            <a:pathLst>
              <a:path w="13196494" h="8167458">
                <a:moveTo>
                  <a:pt x="0" y="0"/>
                </a:moveTo>
                <a:lnTo>
                  <a:pt x="13196494" y="0"/>
                </a:lnTo>
                <a:lnTo>
                  <a:pt x="13196494" y="8167458"/>
                </a:lnTo>
                <a:lnTo>
                  <a:pt x="0" y="81674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6875392" y="9593763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09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86710" y="297339"/>
            <a:ext cx="9595620" cy="887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Alegría (Happiness, all data)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3930" y="9719603"/>
            <a:ext cx="4577228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b="1">
                <a:solidFill>
                  <a:srgbClr val="48730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Emotional Landscape of Euskara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1407</Words>
  <Application>Microsoft Macintosh PowerPoint</Application>
  <PresentationFormat>Custom</PresentationFormat>
  <Paragraphs>190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Poppins</vt:lpstr>
      <vt:lpstr>Arial</vt:lpstr>
      <vt:lpstr>Canva Sans Bold</vt:lpstr>
      <vt:lpstr>Garet Bold</vt:lpstr>
      <vt:lpstr>Calibri</vt:lpstr>
      <vt:lpstr>Codec Pro</vt:lpstr>
      <vt:lpstr>Biski</vt:lpstr>
      <vt:lpstr>Garet</vt:lpstr>
      <vt:lpstr>Garet Light</vt:lpstr>
      <vt:lpstr>Canva Sans</vt:lpstr>
      <vt:lpstr>Poppins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Emotional Landscape of Euskara</dc:title>
  <cp:lastModifiedBy>McLean, Claire Angela</cp:lastModifiedBy>
  <cp:revision>8</cp:revision>
  <dcterms:created xsi:type="dcterms:W3CDTF">2006-08-16T00:00:00Z</dcterms:created>
  <dcterms:modified xsi:type="dcterms:W3CDTF">2024-12-05T18:49:31Z</dcterms:modified>
  <dc:identifier>DAGYR4i8Zus</dc:identifier>
</cp:coreProperties>
</file>

<file path=docProps/thumbnail.jpeg>
</file>